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sldIdLst>
    <p:sldId id="256" r:id="rId3"/>
    <p:sldId id="262" r:id="rId4"/>
    <p:sldId id="272" r:id="rId5"/>
    <p:sldId id="279" r:id="rId6"/>
    <p:sldId id="280" r:id="rId7"/>
    <p:sldId id="264" r:id="rId8"/>
    <p:sldId id="265" r:id="rId9"/>
    <p:sldId id="273" r:id="rId10"/>
    <p:sldId id="281" r:id="rId11"/>
    <p:sldId id="282" r:id="rId12"/>
    <p:sldId id="269" r:id="rId13"/>
    <p:sldId id="278" r:id="rId14"/>
    <p:sldId id="276" r:id="rId15"/>
    <p:sldId id="267" r:id="rId16"/>
    <p:sldId id="268" r:id="rId17"/>
    <p:sldId id="274" r:id="rId18"/>
    <p:sldId id="283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301"/>
    <a:srgbClr val="FEE0BF"/>
    <a:srgbClr val="004FB3"/>
    <a:srgbClr val="FFE1AB"/>
    <a:srgbClr val="FF2F67"/>
    <a:srgbClr val="FFC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12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DE56-A910-4294-AA69-64836038E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604B52-BBB8-4625-A02A-5CB8E3842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33ED-3E60-4C8C-859D-338B0DD6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EC03E-EECD-47AF-8B70-4261B0A3AEE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A6314-FB50-4953-A4E4-64978D51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A595E-8A65-46CA-BBC3-73955478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7D844-CD29-4E38-AF2E-98D6B494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F44EC-CD26-47CC-99D0-7856AEB33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C4E34-C6BA-46C2-8AD4-B1A35CA3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EC03E-EECD-47AF-8B70-4261B0A3AEE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63CD0-9534-4E7B-958E-8043A701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8D8D3-6FCB-4FB3-9890-D46E8F0D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5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9B71-EACB-476B-A1BE-96B198BD9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909612-1A85-4288-9C6A-3C963956F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4A74D-B208-4C96-A28E-E1260ED2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AB196-6320-4F43-9667-B3B70955BB12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04110-6651-49E0-940B-943C3936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AC96D-E4B9-40EB-ABEE-D7CA565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1B4CDD-60F4-4D43-A87C-A11B16D9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74B8CD-75CA-4ACF-AFF3-2CFCE7B7D8F6}"/>
              </a:ext>
            </a:extLst>
          </p:cNvPr>
          <p:cNvSpPr txBox="1"/>
          <p:nvPr userDrawn="1"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만우절 이벤트 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E85E8-4233-4CB6-897B-8A43BB25A714}"/>
              </a:ext>
            </a:extLst>
          </p:cNvPr>
          <p:cNvSpPr txBox="1"/>
          <p:nvPr userDrawn="1"/>
        </p:nvSpPr>
        <p:spPr>
          <a:xfrm>
            <a:off x="2876366" y="108295"/>
            <a:ext cx="8034290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82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54160-127C-40C0-AAA3-F5332E8FACAF}"/>
              </a:ext>
            </a:extLst>
          </p:cNvPr>
          <p:cNvSpPr txBox="1"/>
          <p:nvPr userDrawn="1"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기획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0A528-58DC-4CCE-8D59-CC7383F76E78}"/>
              </a:ext>
            </a:extLst>
          </p:cNvPr>
          <p:cNvSpPr txBox="1"/>
          <p:nvPr userDrawn="1"/>
        </p:nvSpPr>
        <p:spPr>
          <a:xfrm>
            <a:off x="2876366" y="108295"/>
            <a:ext cx="8034290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ko-KR" altLang="en-US" dirty="0"/>
              <a:t>내용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A28C35-26C9-445F-821F-FFF9FB50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B092ED-019F-4C37-91DF-DE99E0409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C2EF9-A246-4236-98E2-14FC955E2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C03E-EECD-47AF-8B70-4261B0A3AEEC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83F5-44A0-42EB-A06F-2DEC38F3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583C1-204C-41EF-8126-349EEAC7D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AB2F740-CD87-4BBD-995D-BC54FFDF32A5}"/>
              </a:ext>
            </a:extLst>
          </p:cNvPr>
          <p:cNvSpPr/>
          <p:nvPr userDrawn="1"/>
        </p:nvSpPr>
        <p:spPr>
          <a:xfrm>
            <a:off x="2281380" y="89997"/>
            <a:ext cx="9821218" cy="547309"/>
          </a:xfrm>
          <a:custGeom>
            <a:avLst/>
            <a:gdLst>
              <a:gd name="connsiteX0" fmla="*/ 0 w 9821218"/>
              <a:gd name="connsiteY0" fmla="*/ 0 h 547309"/>
              <a:gd name="connsiteX1" fmla="*/ 1215707 w 9821218"/>
              <a:gd name="connsiteY1" fmla="*/ 0 h 547309"/>
              <a:gd name="connsiteX2" fmla="*/ 1431637 w 9821218"/>
              <a:gd name="connsiteY2" fmla="*/ 0 h 547309"/>
              <a:gd name="connsiteX3" fmla="*/ 9741585 w 9821218"/>
              <a:gd name="connsiteY3" fmla="*/ 0 h 547309"/>
              <a:gd name="connsiteX4" fmla="*/ 9821218 w 9821218"/>
              <a:gd name="connsiteY4" fmla="*/ 79633 h 547309"/>
              <a:gd name="connsiteX5" fmla="*/ 9821218 w 9821218"/>
              <a:gd name="connsiteY5" fmla="*/ 467676 h 547309"/>
              <a:gd name="connsiteX6" fmla="*/ 9741585 w 9821218"/>
              <a:gd name="connsiteY6" fmla="*/ 547309 h 547309"/>
              <a:gd name="connsiteX7" fmla="*/ 1431637 w 9821218"/>
              <a:gd name="connsiteY7" fmla="*/ 547309 h 547309"/>
              <a:gd name="connsiteX8" fmla="*/ 1215707 w 9821218"/>
              <a:gd name="connsiteY8" fmla="*/ 547309 h 547309"/>
              <a:gd name="connsiteX9" fmla="*/ 0 w 9821218"/>
              <a:gd name="connsiteY9" fmla="*/ 547309 h 54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21218" h="547309">
                <a:moveTo>
                  <a:pt x="0" y="0"/>
                </a:moveTo>
                <a:lnTo>
                  <a:pt x="1215707" y="0"/>
                </a:lnTo>
                <a:lnTo>
                  <a:pt x="1431637" y="0"/>
                </a:lnTo>
                <a:lnTo>
                  <a:pt x="9741585" y="0"/>
                </a:lnTo>
                <a:cubicBezTo>
                  <a:pt x="9785565" y="0"/>
                  <a:pt x="9821218" y="35653"/>
                  <a:pt x="9821218" y="79633"/>
                </a:cubicBezTo>
                <a:lnTo>
                  <a:pt x="9821218" y="467676"/>
                </a:lnTo>
                <a:cubicBezTo>
                  <a:pt x="9821218" y="511656"/>
                  <a:pt x="9785565" y="547309"/>
                  <a:pt x="9741585" y="547309"/>
                </a:cubicBezTo>
                <a:lnTo>
                  <a:pt x="1431637" y="547309"/>
                </a:lnTo>
                <a:lnTo>
                  <a:pt x="1215707" y="547309"/>
                </a:lnTo>
                <a:lnTo>
                  <a:pt x="0" y="5473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1A2E62A-C340-45FA-A6DA-56171FF6080F}"/>
              </a:ext>
            </a:extLst>
          </p:cNvPr>
          <p:cNvSpPr/>
          <p:nvPr userDrawn="1"/>
        </p:nvSpPr>
        <p:spPr>
          <a:xfrm>
            <a:off x="89400" y="89998"/>
            <a:ext cx="2775720" cy="547310"/>
          </a:xfrm>
          <a:custGeom>
            <a:avLst/>
            <a:gdLst>
              <a:gd name="connsiteX0" fmla="*/ 850067 w 2775720"/>
              <a:gd name="connsiteY0" fmla="*/ 0 h 547310"/>
              <a:gd name="connsiteX1" fmla="*/ 2775720 w 2775720"/>
              <a:gd name="connsiteY1" fmla="*/ 0 h 547310"/>
              <a:gd name="connsiteX2" fmla="*/ 2151213 w 2775720"/>
              <a:gd name="connsiteY2" fmla="*/ 547309 h 547310"/>
              <a:gd name="connsiteX3" fmla="*/ 2022494 w 2775720"/>
              <a:gd name="connsiteY3" fmla="*/ 547309 h 547310"/>
              <a:gd name="connsiteX4" fmla="*/ 2022489 w 2775720"/>
              <a:gd name="connsiteY4" fmla="*/ 547310 h 547310"/>
              <a:gd name="connsiteX5" fmla="*/ 79633 w 2775720"/>
              <a:gd name="connsiteY5" fmla="*/ 547310 h 547310"/>
              <a:gd name="connsiteX6" fmla="*/ 0 w 2775720"/>
              <a:gd name="connsiteY6" fmla="*/ 467677 h 547310"/>
              <a:gd name="connsiteX7" fmla="*/ 0 w 2775720"/>
              <a:gd name="connsiteY7" fmla="*/ 79634 h 547310"/>
              <a:gd name="connsiteX8" fmla="*/ 79633 w 2775720"/>
              <a:gd name="connsiteY8" fmla="*/ 1 h 547310"/>
              <a:gd name="connsiteX9" fmla="*/ 850066 w 2775720"/>
              <a:gd name="connsiteY9" fmla="*/ 1 h 54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720" h="547310">
                <a:moveTo>
                  <a:pt x="850067" y="0"/>
                </a:moveTo>
                <a:lnTo>
                  <a:pt x="2775720" y="0"/>
                </a:lnTo>
                <a:lnTo>
                  <a:pt x="2151213" y="547309"/>
                </a:lnTo>
                <a:lnTo>
                  <a:pt x="2022494" y="547309"/>
                </a:lnTo>
                <a:lnTo>
                  <a:pt x="2022489" y="547310"/>
                </a:lnTo>
                <a:lnTo>
                  <a:pt x="79633" y="547310"/>
                </a:lnTo>
                <a:cubicBezTo>
                  <a:pt x="35653" y="547310"/>
                  <a:pt x="0" y="511657"/>
                  <a:pt x="0" y="467677"/>
                </a:cubicBezTo>
                <a:lnTo>
                  <a:pt x="0" y="79634"/>
                </a:lnTo>
                <a:cubicBezTo>
                  <a:pt x="0" y="35654"/>
                  <a:pt x="35653" y="1"/>
                  <a:pt x="79633" y="1"/>
                </a:cubicBezTo>
                <a:lnTo>
                  <a:pt x="850066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2" descr="테일즈런너">
            <a:extLst>
              <a:ext uri="{FF2B5EF4-FFF2-40B4-BE49-F238E27FC236}">
                <a16:creationId xmlns:a16="http://schemas.microsoft.com/office/drawing/2014/main" id="{09162EAE-952C-457A-BD95-6F730F43F1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6" r="31204" b="36299"/>
          <a:stretch/>
        </p:blipFill>
        <p:spPr bwMode="auto">
          <a:xfrm>
            <a:off x="11248007" y="108295"/>
            <a:ext cx="846337" cy="50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 userDrawn="1"/>
        </p:nvCxnSpPr>
        <p:spPr>
          <a:xfrm>
            <a:off x="151107" y="-344714"/>
            <a:ext cx="0" cy="805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1994765" y="-344714"/>
            <a:ext cx="0" cy="805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-275771" y="6637449"/>
            <a:ext cx="12627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0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CAC1C-111A-44B0-98EA-C5308CAFF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9100"/>
            <a:ext cx="12192000" cy="20383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/>
              <a:t>신규</a:t>
            </a:r>
            <a:r>
              <a:rPr lang="en-US" altLang="ko-KR" sz="4400" b="1" dirty="0"/>
              <a:t>/</a:t>
            </a:r>
            <a:r>
              <a:rPr lang="ko-KR" altLang="en-US" sz="4400" b="1" dirty="0"/>
              <a:t>복귀 유저가 기존 유저와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ko-KR" altLang="en-US" sz="4400" b="1" dirty="0"/>
              <a:t>같이 즐기는 만우절 이벤트</a:t>
            </a:r>
            <a:endParaRPr lang="en-US" sz="4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95577-134A-4321-8C9A-FDA54427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4824"/>
            <a:ext cx="9144000" cy="942975"/>
          </a:xfrm>
          <a:prstGeom prst="roundRect">
            <a:avLst/>
          </a:prstGeom>
          <a:solidFill>
            <a:srgbClr val="FDA301"/>
          </a:solidFill>
        </p:spPr>
        <p:txBody>
          <a:bodyPr anchor="ctr">
            <a:normAutofit/>
          </a:bodyPr>
          <a:lstStyle/>
          <a:p>
            <a:r>
              <a:rPr lang="ko-KR" altLang="en-US" sz="1800" b="1" dirty="0"/>
              <a:t>만우절 이벤트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기획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신규 맵 기획</a:t>
            </a:r>
            <a:endParaRPr lang="en-US" altLang="ko-KR" sz="1800" b="1" dirty="0"/>
          </a:p>
          <a:p>
            <a:r>
              <a:rPr lang="ko-KR" altLang="en-US" sz="1800" b="1" dirty="0"/>
              <a:t>작성자 김광현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5202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136" y="789092"/>
            <a:ext cx="11821568" cy="424431"/>
            <a:chOff x="180136" y="3857021"/>
            <a:chExt cx="11821568" cy="418202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 순환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1345245"/>
            <a:ext cx="11802521" cy="4581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동선 설정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DDC-482E-4292-8D8B-3762846B7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4" t="14919" r="749" b="43590"/>
          <a:stretch/>
        </p:blipFill>
        <p:spPr>
          <a:xfrm>
            <a:off x="180135" y="1935099"/>
            <a:ext cx="3015648" cy="4144784"/>
          </a:xfrm>
          <a:prstGeom prst="roundRect">
            <a:avLst>
              <a:gd name="adj" fmla="val 4349"/>
            </a:avLst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5A47D3-1252-47D3-BB4E-AC7509678DFD}"/>
              </a:ext>
            </a:extLst>
          </p:cNvPr>
          <p:cNvGrpSpPr/>
          <p:nvPr/>
        </p:nvGrpSpPr>
        <p:grpSpPr>
          <a:xfrm>
            <a:off x="1525876" y="4296736"/>
            <a:ext cx="324000" cy="324000"/>
            <a:chOff x="1525876" y="4296736"/>
            <a:chExt cx="324000" cy="324000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40B384BD-0EE5-47DF-AB44-C30F863E8FFD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FC9649-498E-4B2D-BEBF-C9C7D150EC65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9A2273-A3FA-43CE-B28F-B96FE41B1E99}"/>
              </a:ext>
            </a:extLst>
          </p:cNvPr>
          <p:cNvGrpSpPr/>
          <p:nvPr/>
        </p:nvGrpSpPr>
        <p:grpSpPr>
          <a:xfrm>
            <a:off x="2232379" y="3905637"/>
            <a:ext cx="324000" cy="324000"/>
            <a:chOff x="1525876" y="4296736"/>
            <a:chExt cx="324000" cy="324000"/>
          </a:xfrm>
        </p:grpSpPr>
        <p:sp>
          <p:nvSpPr>
            <p:cNvPr id="32" name="눈물 방울 31">
              <a:extLst>
                <a:ext uri="{FF2B5EF4-FFF2-40B4-BE49-F238E27FC236}">
                  <a16:creationId xmlns:a16="http://schemas.microsoft.com/office/drawing/2014/main" id="{6FAB736A-B823-41F9-B936-90C497925A47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C43C72F-AE39-4CA8-AC1C-388E0AFB5574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4850E3-5A85-461C-BD05-63C32900795C}"/>
              </a:ext>
            </a:extLst>
          </p:cNvPr>
          <p:cNvGrpSpPr/>
          <p:nvPr/>
        </p:nvGrpSpPr>
        <p:grpSpPr>
          <a:xfrm>
            <a:off x="1525876" y="3624399"/>
            <a:ext cx="324000" cy="324000"/>
            <a:chOff x="1525876" y="4296736"/>
            <a:chExt cx="324000" cy="324000"/>
          </a:xfrm>
        </p:grpSpPr>
        <p:sp>
          <p:nvSpPr>
            <p:cNvPr id="39" name="눈물 방울 38">
              <a:extLst>
                <a:ext uri="{FF2B5EF4-FFF2-40B4-BE49-F238E27FC236}">
                  <a16:creationId xmlns:a16="http://schemas.microsoft.com/office/drawing/2014/main" id="{BA583FA3-540A-4DD6-B17F-CCF6F39F671D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A4B57E3-3B9F-41AA-9EF7-56FCD7982EF9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2139E40-12C4-4D64-862C-CC55C1E4A8F9}"/>
              </a:ext>
            </a:extLst>
          </p:cNvPr>
          <p:cNvGrpSpPr/>
          <p:nvPr/>
        </p:nvGrpSpPr>
        <p:grpSpPr>
          <a:xfrm>
            <a:off x="1953379" y="2724819"/>
            <a:ext cx="324000" cy="324000"/>
            <a:chOff x="1525876" y="4296736"/>
            <a:chExt cx="324000" cy="324000"/>
          </a:xfrm>
        </p:grpSpPr>
        <p:sp>
          <p:nvSpPr>
            <p:cNvPr id="42" name="눈물 방울 41">
              <a:extLst>
                <a:ext uri="{FF2B5EF4-FFF2-40B4-BE49-F238E27FC236}">
                  <a16:creationId xmlns:a16="http://schemas.microsoft.com/office/drawing/2014/main" id="{8813E395-3075-488D-9927-C5E6D6B4031B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BCE3A5F-AD83-4AE0-BFB8-6C40BEF82EBC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4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92C1CA-2552-4179-BEC0-4B44696F51E3}"/>
              </a:ext>
            </a:extLst>
          </p:cNvPr>
          <p:cNvGrpSpPr/>
          <p:nvPr/>
        </p:nvGrpSpPr>
        <p:grpSpPr>
          <a:xfrm>
            <a:off x="1027803" y="2724819"/>
            <a:ext cx="324000" cy="324000"/>
            <a:chOff x="1525876" y="4296736"/>
            <a:chExt cx="324000" cy="324000"/>
          </a:xfrm>
        </p:grpSpPr>
        <p:sp>
          <p:nvSpPr>
            <p:cNvPr id="45" name="눈물 방울 44">
              <a:extLst>
                <a:ext uri="{FF2B5EF4-FFF2-40B4-BE49-F238E27FC236}">
                  <a16:creationId xmlns:a16="http://schemas.microsoft.com/office/drawing/2014/main" id="{C8705574-5DFA-4D07-8396-24984842380F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1BF6B02-8F18-4902-A7D4-DDD8EC273639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3B5253-045B-4575-B294-E117FB51A782}"/>
              </a:ext>
            </a:extLst>
          </p:cNvPr>
          <p:cNvGrpSpPr/>
          <p:nvPr/>
        </p:nvGrpSpPr>
        <p:grpSpPr>
          <a:xfrm>
            <a:off x="3361704" y="1935099"/>
            <a:ext cx="324000" cy="324000"/>
            <a:chOff x="1525876" y="4296736"/>
            <a:chExt cx="324000" cy="324000"/>
          </a:xfrm>
        </p:grpSpPr>
        <p:sp>
          <p:nvSpPr>
            <p:cNvPr id="49" name="눈물 방울 48">
              <a:extLst>
                <a:ext uri="{FF2B5EF4-FFF2-40B4-BE49-F238E27FC236}">
                  <a16:creationId xmlns:a16="http://schemas.microsoft.com/office/drawing/2014/main" id="{811E8890-05ED-483D-85C7-035B6AC8B41F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6791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76BA0CE-D35E-493A-AEA3-838D24977680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5A52259-9BDB-46EA-AFA6-078CCD4117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7" b="16546"/>
          <a:stretch/>
        </p:blipFill>
        <p:spPr>
          <a:xfrm>
            <a:off x="7303552" y="3923041"/>
            <a:ext cx="3711487" cy="158115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3B558F3-32AA-43C2-B3B6-47C2F4ED16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" b="28053"/>
          <a:stretch/>
        </p:blipFill>
        <p:spPr>
          <a:xfrm>
            <a:off x="7303552" y="2078691"/>
            <a:ext cx="4547343" cy="16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002733" y="1436799"/>
            <a:ext cx="5885307" cy="3279986"/>
          </a:xfrm>
          <a:prstGeom prst="roundRect">
            <a:avLst>
              <a:gd name="adj" fmla="val 22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0136" y="789093"/>
            <a:ext cx="11821568" cy="418202"/>
            <a:chOff x="180136" y="789093"/>
            <a:chExt cx="11821568" cy="418202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5753992"/>
            <a:ext cx="11702246" cy="893954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대기실에서 사용 할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의 예시로 기존이벤트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이매망량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모티브로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제작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이벤트 맵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는 맵 리소스는 공유하되 규칙 수정으로 다른 </a:t>
            </a:r>
            <a:r>
              <a:rPr lang="ko-KR" altLang="en-US" sz="1200" dirty="0" err="1">
                <a:solidFill>
                  <a:schemeClr val="tx1"/>
                </a:solidFill>
              </a:rPr>
              <a:t>맵으로</a:t>
            </a:r>
            <a:r>
              <a:rPr lang="ko-KR" altLang="en-US" sz="1200" dirty="0">
                <a:solidFill>
                  <a:schemeClr val="tx1"/>
                </a:solidFill>
              </a:rPr>
              <a:t> 느끼게 제작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8BA59A8-7271-45AF-BE78-6F0F08FA3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57998"/>
              </p:ext>
            </p:extLst>
          </p:nvPr>
        </p:nvGraphicFramePr>
        <p:xfrm>
          <a:off x="6004476" y="1519529"/>
          <a:ext cx="5877907" cy="308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49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1791727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  <a:gridCol w="3673431">
                  <a:extLst>
                    <a:ext uri="{9D8B030D-6E8A-4147-A177-3AD203B41FA5}">
                      <a16:colId xmlns:a16="http://schemas.microsoft.com/office/drawing/2014/main" val="2372288652"/>
                    </a:ext>
                  </a:extLst>
                </a:gridCol>
              </a:tblGrid>
              <a:tr h="293081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 대기실 요약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293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337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전용 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만우절 이벤트를 위해 제작한 이벤트 맵 플레이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337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기존 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무작위로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만우절 이벤트 버전의 맵 하나로 진행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1722"/>
                  </a:ext>
                </a:extLst>
              </a:tr>
              <a:tr h="60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교환 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앙리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세에게 받은 퀘스트 클리어 시 획득하는 재화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재료를 교환 하는 상점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  <a:tr h="60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앙리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세에게 받은 이벤트 퀘스트의 클리어 여부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맵 플레이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 등을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기준한 기여도 점수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7579"/>
                  </a:ext>
                </a:extLst>
              </a:tr>
              <a:tr h="60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기여도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이상의 기여도를 달성 할 때 마다 단계가 상승하고 보상을 지급함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5264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3EEA6E2-3509-4BEA-89E2-771A83D99704}"/>
              </a:ext>
            </a:extLst>
          </p:cNvPr>
          <p:cNvGrpSpPr/>
          <p:nvPr/>
        </p:nvGrpSpPr>
        <p:grpSpPr>
          <a:xfrm>
            <a:off x="226747" y="1436799"/>
            <a:ext cx="5525597" cy="3703914"/>
            <a:chOff x="226747" y="1684628"/>
            <a:chExt cx="5525597" cy="370391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226747" y="1684628"/>
              <a:ext cx="1216961" cy="421862"/>
            </a:xfrm>
            <a:prstGeom prst="roundRect">
              <a:avLst>
                <a:gd name="adj" fmla="val 211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대기실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UI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예시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384967" y="2106594"/>
              <a:ext cx="5367377" cy="3281948"/>
            </a:xfrm>
            <a:prstGeom prst="roundRect">
              <a:avLst>
                <a:gd name="adj" fmla="val 4186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6375" y="2318246"/>
              <a:ext cx="4974241" cy="2095694"/>
            </a:xfrm>
            <a:prstGeom prst="roundRect">
              <a:avLst>
                <a:gd name="adj" fmla="val 3409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82268" y="3518354"/>
              <a:ext cx="2049777" cy="53013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>
                      <a:lumMod val="75000"/>
                    </a:schemeClr>
                  </a:solidFill>
                </a:rPr>
                <a:t>무작위 기존 맵</a:t>
              </a:r>
              <a:endParaRPr lang="ko-KR" altLang="en-US" sz="11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08607" y="4597561"/>
              <a:ext cx="4974241" cy="6073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91828" y="2850557"/>
              <a:ext cx="1336411" cy="103107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58941" y="2850557"/>
              <a:ext cx="1338786" cy="103107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870223" y="3518355"/>
              <a:ext cx="1506055" cy="530136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845780" y="4716784"/>
              <a:ext cx="712127" cy="34662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단계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653831" y="4597561"/>
              <a:ext cx="1979810" cy="607363"/>
            </a:xfrm>
            <a:prstGeom prst="roundRect">
              <a:avLst>
                <a:gd name="adj" fmla="val 2209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718391" y="4597561"/>
              <a:ext cx="1657886" cy="607363"/>
            </a:xfrm>
            <a:prstGeom prst="roundRect">
              <a:avLst>
                <a:gd name="adj" fmla="val 22093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0398" y="2861557"/>
              <a:ext cx="1585946" cy="1031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ysClr val="windowText" lastClr="000000"/>
                  </a:solidFill>
                </a:rPr>
                <a:t>이벤트 전용 맵 </a:t>
              </a:r>
              <a:r>
                <a:rPr lang="en-US" altLang="ko-KR" sz="1100" b="1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51518" y="2861557"/>
              <a:ext cx="1585946" cy="10310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>
                      <a:lumMod val="75000"/>
                    </a:schemeClr>
                  </a:solidFill>
                </a:rPr>
                <a:t>이벤트 전용 맵 </a:t>
              </a:r>
              <a:r>
                <a:rPr lang="en-US" altLang="ko-KR" sz="1100" b="1" dirty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ko-KR" altLang="en-US" sz="11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03371" y="4636450"/>
              <a:ext cx="2049777" cy="53013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기여도 </a:t>
              </a:r>
              <a:r>
                <a:rPr lang="ko-KR" altLang="en-US" sz="1100" b="1" dirty="0" err="1">
                  <a:solidFill>
                    <a:schemeClr val="tx1"/>
                  </a:solidFill>
                </a:rPr>
                <a:t>프로그레스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 바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52638" y="4636450"/>
              <a:ext cx="2049777" cy="53013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교환 상점</a:t>
              </a: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1443708" y="1689442"/>
              <a:ext cx="654423" cy="415186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ysClr val="windowText" lastClr="000000"/>
                  </a:solidFill>
                </a:rPr>
                <a:t>스페셜</a:t>
              </a:r>
              <a:endParaRPr lang="en-US" altLang="ko-KR" sz="11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ysClr val="windowText" lastClr="000000"/>
                  </a:solidFill>
                </a:rPr>
                <a:t>이벤트</a:t>
              </a:r>
            </a:p>
          </p:txBody>
        </p:sp>
        <p:sp>
          <p:nvSpPr>
            <p:cNvPr id="34" name="모서리가 둥근 직사각형 21">
              <a:extLst>
                <a:ext uri="{FF2B5EF4-FFF2-40B4-BE49-F238E27FC236}">
                  <a16:creationId xmlns:a16="http://schemas.microsoft.com/office/drawing/2014/main" id="{5149F788-D4BC-4EA6-B96B-A6EDBEDE198A}"/>
                </a:ext>
              </a:extLst>
            </p:cNvPr>
            <p:cNvSpPr/>
            <p:nvPr/>
          </p:nvSpPr>
          <p:spPr>
            <a:xfrm>
              <a:off x="981549" y="2772773"/>
              <a:ext cx="462160" cy="224537"/>
            </a:xfrm>
            <a:prstGeom prst="roundRect">
              <a:avLst>
                <a:gd name="adj" fmla="val 50000"/>
              </a:avLst>
            </a:prstGeom>
            <a:solidFill>
              <a:srgbClr val="FDA30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1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모서리가 둥근 직사각형 21">
              <a:extLst>
                <a:ext uri="{FF2B5EF4-FFF2-40B4-BE49-F238E27FC236}">
                  <a16:creationId xmlns:a16="http://schemas.microsoft.com/office/drawing/2014/main" id="{0E5D967A-1F6B-4571-B812-BC1BD92B3885}"/>
                </a:ext>
              </a:extLst>
            </p:cNvPr>
            <p:cNvSpPr/>
            <p:nvPr/>
          </p:nvSpPr>
          <p:spPr>
            <a:xfrm>
              <a:off x="3897792" y="3434106"/>
              <a:ext cx="462160" cy="224537"/>
            </a:xfrm>
            <a:prstGeom prst="roundRect">
              <a:avLst>
                <a:gd name="adj" fmla="val 50000"/>
              </a:avLst>
            </a:prstGeom>
            <a:solidFill>
              <a:srgbClr val="FDA30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2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모서리가 둥근 직사각형 21">
              <a:extLst>
                <a:ext uri="{FF2B5EF4-FFF2-40B4-BE49-F238E27FC236}">
                  <a16:creationId xmlns:a16="http://schemas.microsoft.com/office/drawing/2014/main" id="{D3529E54-6288-4867-B572-2761B8D02D99}"/>
                </a:ext>
              </a:extLst>
            </p:cNvPr>
            <p:cNvSpPr/>
            <p:nvPr/>
          </p:nvSpPr>
          <p:spPr>
            <a:xfrm>
              <a:off x="3897792" y="4522981"/>
              <a:ext cx="462160" cy="224537"/>
            </a:xfrm>
            <a:prstGeom prst="roundRect">
              <a:avLst>
                <a:gd name="adj" fmla="val 50000"/>
              </a:avLst>
            </a:prstGeom>
            <a:solidFill>
              <a:srgbClr val="FDA30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3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모서리가 둥근 직사각형 21">
              <a:extLst>
                <a:ext uri="{FF2B5EF4-FFF2-40B4-BE49-F238E27FC236}">
                  <a16:creationId xmlns:a16="http://schemas.microsoft.com/office/drawing/2014/main" id="{3A42DFB0-85AF-49F8-84A8-410A8E85D19B}"/>
                </a:ext>
              </a:extLst>
            </p:cNvPr>
            <p:cNvSpPr/>
            <p:nvPr/>
          </p:nvSpPr>
          <p:spPr>
            <a:xfrm>
              <a:off x="1707195" y="4522981"/>
              <a:ext cx="462160" cy="224537"/>
            </a:xfrm>
            <a:prstGeom prst="roundRect">
              <a:avLst>
                <a:gd name="adj" fmla="val 50000"/>
              </a:avLst>
            </a:prstGeom>
            <a:solidFill>
              <a:srgbClr val="FDA30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4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모서리가 둥근 직사각형 21">
              <a:extLst>
                <a:ext uri="{FF2B5EF4-FFF2-40B4-BE49-F238E27FC236}">
                  <a16:creationId xmlns:a16="http://schemas.microsoft.com/office/drawing/2014/main" id="{46DD5C87-A80F-471F-8CE8-176F127EBE1A}"/>
                </a:ext>
              </a:extLst>
            </p:cNvPr>
            <p:cNvSpPr/>
            <p:nvPr/>
          </p:nvSpPr>
          <p:spPr>
            <a:xfrm>
              <a:off x="944692" y="4522981"/>
              <a:ext cx="462160" cy="224537"/>
            </a:xfrm>
            <a:prstGeom prst="roundRect">
              <a:avLst>
                <a:gd name="adj" fmla="val 50000"/>
              </a:avLst>
            </a:prstGeom>
            <a:solidFill>
              <a:srgbClr val="FDA30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ysClr val="windowText" lastClr="000000"/>
                  </a:solidFill>
                </a:rPr>
                <a:t>5</a:t>
              </a:r>
              <a:endParaRPr lang="ko-KR" altLang="en-US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5997075" y="4860475"/>
            <a:ext cx="5885307" cy="751845"/>
          </a:xfrm>
          <a:prstGeom prst="roundRect">
            <a:avLst>
              <a:gd name="adj" fmla="val 1015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12571"/>
              </p:ext>
            </p:extLst>
          </p:nvPr>
        </p:nvGraphicFramePr>
        <p:xfrm>
          <a:off x="6004476" y="4895716"/>
          <a:ext cx="5818440" cy="6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474">
                  <a:extLst>
                    <a:ext uri="{9D8B030D-6E8A-4147-A177-3AD203B41FA5}">
                      <a16:colId xmlns:a16="http://schemas.microsoft.com/office/drawing/2014/main" val="343372999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589766352"/>
                    </a:ext>
                  </a:extLst>
                </a:gridCol>
                <a:gridCol w="2926566">
                  <a:extLst>
                    <a:ext uri="{9D8B030D-6E8A-4147-A177-3AD203B41FA5}">
                      <a16:colId xmlns:a16="http://schemas.microsoft.com/office/drawing/2014/main" val="663207217"/>
                    </a:ext>
                  </a:extLst>
                </a:gridCol>
              </a:tblGrid>
              <a:tr h="663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획득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만우절 이벤트 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맵에서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찾아낸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의 숫자와 플레이 타임 등을 종합하여 부여함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6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1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7972425" y="2643605"/>
            <a:ext cx="4029277" cy="1001907"/>
          </a:xfrm>
          <a:prstGeom prst="roundRect">
            <a:avLst>
              <a:gd name="adj" fmla="val 728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시스템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눈으로 보이지만 충돌 판정은 없는 블록처럼 테마에 맞는 오브젝트 사용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rgbClr val="FDA301"/>
                </a:solidFill>
              </a:rPr>
              <a:t>삐에로 형태의 오브젝트 숨김</a:t>
            </a:r>
            <a:r>
              <a:rPr lang="en-US" altLang="ko-KR" sz="1200" b="1" dirty="0">
                <a:solidFill>
                  <a:srgbClr val="FDA301"/>
                </a:solidFill>
              </a:rPr>
              <a:t>.</a:t>
            </a:r>
          </a:p>
        </p:txBody>
      </p: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241704" y="2643605"/>
            <a:ext cx="1519750" cy="1001908"/>
            <a:chOff x="168743" y="2329986"/>
            <a:chExt cx="2891393" cy="182291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2"/>
            <a:stretch/>
          </p:blipFill>
          <p:spPr>
            <a:xfrm>
              <a:off x="168743" y="2329986"/>
              <a:ext cx="2891393" cy="1822914"/>
            </a:xfrm>
            <a:prstGeom prst="roundRect">
              <a:avLst>
                <a:gd name="adj" fmla="val 10573"/>
              </a:avLst>
            </a:prstGeom>
          </p:spPr>
        </p:pic>
        <p:cxnSp>
          <p:nvCxnSpPr>
            <p:cNvPr id="17" name="직선 연결선 16"/>
            <p:cNvCxnSpPr/>
            <p:nvPr/>
          </p:nvCxnSpPr>
          <p:spPr>
            <a:xfrm>
              <a:off x="1323975" y="2889665"/>
              <a:ext cx="92392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390650" y="2471463"/>
              <a:ext cx="7493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1323975" y="2471463"/>
              <a:ext cx="66675" cy="41820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136775" y="2471463"/>
              <a:ext cx="107950" cy="41820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2133600" y="2889665"/>
              <a:ext cx="111125" cy="6250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318189" y="2889665"/>
              <a:ext cx="94686" cy="6250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1412875" y="3514725"/>
              <a:ext cx="72072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7972425" y="1349987"/>
            <a:ext cx="4029278" cy="1139812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테마 컨셉 설정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동화 컨셉의 오브젝트를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풀과 나무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강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등의 요소로 </a:t>
            </a:r>
            <a:r>
              <a:rPr lang="ko-KR" altLang="en-US" sz="1200" dirty="0" err="1">
                <a:solidFill>
                  <a:schemeClr val="tx1"/>
                </a:solidFill>
              </a:rPr>
              <a:t>삐에로들을</a:t>
            </a:r>
            <a:r>
              <a:rPr lang="ko-KR" altLang="en-US" sz="1200" dirty="0">
                <a:solidFill>
                  <a:schemeClr val="tx1"/>
                </a:solidFill>
              </a:rPr>
              <a:t> 숨기기에 적합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2" name="Picture 4" descr="테일즈런너 맵에 대한 이미지 검색결과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04" y="1349988"/>
            <a:ext cx="1519750" cy="1139812"/>
          </a:xfrm>
          <a:prstGeom prst="roundRect">
            <a:avLst>
              <a:gd name="adj" fmla="val 50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180136" y="789093"/>
            <a:ext cx="11821568" cy="418202"/>
            <a:chOff x="180136" y="789093"/>
            <a:chExt cx="11821568" cy="418202"/>
          </a:xfrm>
        </p:grpSpPr>
        <p:sp>
          <p:nvSpPr>
            <p:cNvPr id="5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5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6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44880" y="3822804"/>
            <a:ext cx="5830511" cy="2099432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지형 제작 방식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상층과 하층으로 나누고 같은 지형을 사용 해 작업량을 줄인다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</a:rPr>
              <a:t>상층과 하층으로 가는 길에 트랙이 있고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트랙 주변에 나무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풀등</a:t>
            </a:r>
            <a:r>
              <a:rPr lang="ko-KR" altLang="en-US" sz="1200" dirty="0" smtClean="0">
                <a:solidFill>
                  <a:schemeClr val="tx1"/>
                </a:solidFill>
              </a:rPr>
              <a:t> 오브젝트를 배치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트랙 밖으로도 이동 할 수 있게 제작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풀숲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숨겨진 길 등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돌아다니면서 </a:t>
            </a:r>
            <a:r>
              <a:rPr lang="ko-KR" altLang="en-US" sz="1200" b="1" dirty="0">
                <a:solidFill>
                  <a:srgbClr val="FDA301"/>
                </a:solidFill>
              </a:rPr>
              <a:t>오브젝트들을 꼼꼼하게 확인하도록 유도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올라 가는 곳과 내려 가는 곳을 각각 반대로 배치해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계속 순환하도록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761CC5-EA50-4BEE-8745-6DDF7AB51EEF}"/>
              </a:ext>
            </a:extLst>
          </p:cNvPr>
          <p:cNvGrpSpPr/>
          <p:nvPr/>
        </p:nvGrpSpPr>
        <p:grpSpPr>
          <a:xfrm>
            <a:off x="408907" y="1565315"/>
            <a:ext cx="4779417" cy="2439318"/>
            <a:chOff x="170611" y="2302670"/>
            <a:chExt cx="4779417" cy="243931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170611" y="3189610"/>
              <a:ext cx="4779417" cy="155237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b="1" dirty="0"/>
                <a:t>하층</a:t>
              </a:r>
            </a:p>
          </p:txBody>
        </p:sp>
        <p:sp>
          <p:nvSpPr>
            <p:cNvPr id="62" name="원통 61"/>
            <p:cNvSpPr/>
            <p:nvPr/>
          </p:nvSpPr>
          <p:spPr>
            <a:xfrm>
              <a:off x="498293" y="3189611"/>
              <a:ext cx="508180" cy="873754"/>
            </a:xfrm>
            <a:prstGeom prst="ca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367611" y="3282314"/>
              <a:ext cx="19050" cy="6948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170612" y="2302670"/>
              <a:ext cx="3648044" cy="155237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b="1" dirty="0"/>
                <a:t>상층</a:t>
              </a: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3180387" y="2875404"/>
              <a:ext cx="386487" cy="4069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72" name="오른쪽으로 구부러진 화살표 71"/>
            <p:cNvSpPr/>
            <p:nvPr/>
          </p:nvSpPr>
          <p:spPr>
            <a:xfrm rot="5400000" flipV="1">
              <a:off x="1898903" y="1378338"/>
              <a:ext cx="611497" cy="3196460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CD7B0DF6-4528-42F0-B9FC-1C5339E2DE72}"/>
                </a:ext>
              </a:extLst>
            </p:cNvPr>
            <p:cNvSpPr/>
            <p:nvPr/>
          </p:nvSpPr>
          <p:spPr>
            <a:xfrm>
              <a:off x="4317521" y="3396061"/>
              <a:ext cx="438091" cy="579852"/>
            </a:xfrm>
            <a:prstGeom prst="downArrow">
              <a:avLst>
                <a:gd name="adj1" fmla="val 54575"/>
                <a:gd name="adj2" fmla="val 3011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오른쪽으로 구부러진 화살표 67"/>
            <p:cNvSpPr/>
            <p:nvPr/>
          </p:nvSpPr>
          <p:spPr>
            <a:xfrm rot="16200000" flipV="1">
              <a:off x="1828071" y="2489345"/>
              <a:ext cx="660805" cy="3320362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C7ED33-3D5E-4D86-A26F-3667C5E3BB12}"/>
                </a:ext>
              </a:extLst>
            </p:cNvPr>
            <p:cNvSpPr/>
            <p:nvPr/>
          </p:nvSpPr>
          <p:spPr>
            <a:xfrm>
              <a:off x="4141256" y="3038916"/>
              <a:ext cx="760278" cy="4182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시작</a:t>
              </a:r>
            </a:p>
          </p:txBody>
        </p:sp>
      </p:grp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23B2AAB3-3F2A-4BDA-AD92-3B7839CA27C6}"/>
              </a:ext>
            </a:extLst>
          </p:cNvPr>
          <p:cNvSpPr/>
          <p:nvPr/>
        </p:nvSpPr>
        <p:spPr>
          <a:xfrm>
            <a:off x="6241704" y="3830058"/>
            <a:ext cx="5759999" cy="2606245"/>
          </a:xfrm>
          <a:prstGeom prst="roundRect">
            <a:avLst>
              <a:gd name="adj" fmla="val 21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14F4C00-25FE-4B7F-928D-2C2BF4B3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76813"/>
              </p:ext>
            </p:extLst>
          </p:nvPr>
        </p:nvGraphicFramePr>
        <p:xfrm>
          <a:off x="6239418" y="3890509"/>
          <a:ext cx="5762286" cy="2439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016">
                  <a:extLst>
                    <a:ext uri="{9D8B030D-6E8A-4147-A177-3AD203B41FA5}">
                      <a16:colId xmlns:a16="http://schemas.microsoft.com/office/drawing/2014/main" val="2398125644"/>
                    </a:ext>
                  </a:extLst>
                </a:gridCol>
                <a:gridCol w="4326270">
                  <a:extLst>
                    <a:ext uri="{9D8B030D-6E8A-4147-A177-3AD203B41FA5}">
                      <a16:colId xmlns:a16="http://schemas.microsoft.com/office/drawing/2014/main" val="2985185881"/>
                    </a:ext>
                  </a:extLst>
                </a:gridCol>
              </a:tblGrid>
              <a:tr h="12317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맵 플레이 상세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797"/>
                  </a:ext>
                </a:extLst>
              </a:tr>
              <a:tr h="1867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필요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최대 인원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8/8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619600"/>
                  </a:ext>
                </a:extLst>
              </a:tr>
              <a:tr h="1515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팀 구분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명이 한 팀으로 적 팀 없음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97568"/>
                  </a:ext>
                </a:extLst>
              </a:tr>
              <a:tr h="1515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승리 조건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제한이 다 되거나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있는 무지개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삐에로를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찾았을 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06661"/>
                  </a:ext>
                </a:extLst>
              </a:tr>
              <a:tr h="1520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패배 조건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명의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삐에로도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찾지 못했을 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409648"/>
                  </a:ext>
                </a:extLst>
              </a:tr>
              <a:tr h="1881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규칙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– 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 판 삐에로 위치는 바뀜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무작위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861431"/>
                  </a:ext>
                </a:extLst>
              </a:tr>
              <a:tr h="30302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규칙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– 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삐에로가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근처에 있을 때 특정 소리가 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웃음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소리나 효과음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332276"/>
                  </a:ext>
                </a:extLst>
              </a:tr>
            </a:tbl>
          </a:graphicData>
        </a:graphic>
      </p:graphicFrame>
      <p:sp>
        <p:nvSpPr>
          <p:cNvPr id="40" name="사각형: 둥근 모서리 1">
            <a:extLst>
              <a:ext uri="{FF2B5EF4-FFF2-40B4-BE49-F238E27FC236}">
                <a16:creationId xmlns:a16="http://schemas.microsoft.com/office/drawing/2014/main" id="{5DB04447-DD7A-48B6-85B1-E8CD6A32D65C}"/>
              </a:ext>
            </a:extLst>
          </p:cNvPr>
          <p:cNvSpPr/>
          <p:nvPr/>
        </p:nvSpPr>
        <p:spPr>
          <a:xfrm>
            <a:off x="180136" y="1345245"/>
            <a:ext cx="5795256" cy="4581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이벤트 전용 맵 컨셉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12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A6AB6A-52AD-45E3-864A-61ECF8A35CDF}"/>
              </a:ext>
            </a:extLst>
          </p:cNvPr>
          <p:cNvSpPr/>
          <p:nvPr/>
        </p:nvSpPr>
        <p:spPr>
          <a:xfrm>
            <a:off x="230937" y="1436800"/>
            <a:ext cx="11730127" cy="1438406"/>
          </a:xfrm>
          <a:prstGeom prst="roundRect">
            <a:avLst>
              <a:gd name="adj" fmla="val 40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2171F8A-A5AD-419A-938E-841E8B993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03570"/>
              </p:ext>
            </p:extLst>
          </p:nvPr>
        </p:nvGraphicFramePr>
        <p:xfrm>
          <a:off x="247650" y="1519529"/>
          <a:ext cx="1168483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4981575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  <a:gridCol w="5407864">
                  <a:extLst>
                    <a:ext uri="{9D8B030D-6E8A-4147-A177-3AD203B41FA5}">
                      <a16:colId xmlns:a16="http://schemas.microsoft.com/office/drawing/2014/main" val="2304739108"/>
                    </a:ext>
                  </a:extLst>
                </a:gridCol>
              </a:tblGrid>
              <a:tr h="13782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만우절 이벤트에서 재사용 할 기존 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추가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넓이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판에 들이는 시간을 지정하고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동선을 고려해 적절한 넓이의 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너무 넓으면 못 찾아서 불쾌하고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너무 쉽게 찾으면 재미없다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일부 장애물을 제거하거나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애초부터 난이도가 그렇게 높지 않은 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숙련도가 낮은 유저들을 이벤트를 즐기는 데 지장 없게 하기 위해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</a:tbl>
          </a:graphicData>
        </a:graphic>
      </p:graphicFrame>
      <p:sp>
        <p:nvSpPr>
          <p:cNvPr id="17" name="사각형: 둥근 모서리 41">
            <a:extLst>
              <a:ext uri="{FF2B5EF4-FFF2-40B4-BE49-F238E27FC236}">
                <a16:creationId xmlns:a16="http://schemas.microsoft.com/office/drawing/2014/main" id="{7247EB3A-E42A-4D78-9220-A867FB968CF5}"/>
              </a:ext>
            </a:extLst>
          </p:cNvPr>
          <p:cNvSpPr/>
          <p:nvPr/>
        </p:nvSpPr>
        <p:spPr>
          <a:xfrm>
            <a:off x="7508728" y="4554679"/>
            <a:ext cx="4423762" cy="2052722"/>
          </a:xfrm>
          <a:prstGeom prst="roundRect">
            <a:avLst>
              <a:gd name="adj" fmla="val 57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카메라 각도에 의해 숨겨지는 부분에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</a:rPr>
              <a:t>2~3 </a:t>
            </a:r>
            <a:r>
              <a:rPr lang="ko-KR" altLang="en-US" sz="1200" dirty="0" smtClean="0">
                <a:solidFill>
                  <a:schemeClr val="tx1"/>
                </a:solidFill>
              </a:rPr>
              <a:t>개의 삐에로를 찾은 뒤 완주하면 </a:t>
            </a:r>
            <a:r>
              <a:rPr lang="ko-KR" altLang="en-US" sz="1200" dirty="0">
                <a:solidFill>
                  <a:schemeClr val="tx1"/>
                </a:solidFill>
              </a:rPr>
              <a:t>끝나게 설정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빠르게 달리는 것에만 신경 쓰던 유저들이 주변에 배경 요소에 집중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찾기 위해 관찰하거나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기존에 가지 않았던 곳을 캐릭터를 이동시킴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80136" y="789093"/>
            <a:ext cx="11821568" cy="418202"/>
            <a:chOff x="180136" y="789093"/>
            <a:chExt cx="11821568" cy="418202"/>
          </a:xfrm>
        </p:grpSpPr>
        <p:sp>
          <p:nvSpPr>
            <p:cNvPr id="19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789093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AC54FB-9C89-4CBC-8C5C-398012A7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" y="3120572"/>
            <a:ext cx="5210176" cy="3486829"/>
          </a:xfrm>
          <a:prstGeom prst="roundRect">
            <a:avLst>
              <a:gd name="adj" fmla="val 5275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E070D1-043A-4338-93C8-0BEC203FC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9" t="-409" r="37693" b="18954"/>
          <a:stretch/>
        </p:blipFill>
        <p:spPr>
          <a:xfrm>
            <a:off x="5612664" y="3120571"/>
            <a:ext cx="1784314" cy="3486829"/>
          </a:xfrm>
          <a:prstGeom prst="roundRect">
            <a:avLst>
              <a:gd name="adj" fmla="val 6524"/>
            </a:avLst>
          </a:prstGeom>
        </p:spPr>
      </p:pic>
      <p:sp>
        <p:nvSpPr>
          <p:cNvPr id="23" name="모서리가 둥근 직사각형 21">
            <a:extLst>
              <a:ext uri="{FF2B5EF4-FFF2-40B4-BE49-F238E27FC236}">
                <a16:creationId xmlns:a16="http://schemas.microsoft.com/office/drawing/2014/main" id="{0EA088C2-5419-4E91-AA5C-AFA191510B05}"/>
              </a:ext>
            </a:extLst>
          </p:cNvPr>
          <p:cNvSpPr/>
          <p:nvPr/>
        </p:nvSpPr>
        <p:spPr>
          <a:xfrm>
            <a:off x="282114" y="3120572"/>
            <a:ext cx="1814106" cy="350954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동화 카테고리 맵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55F32C-A26D-46E8-A3F2-BD1FE0CBCEB5}"/>
              </a:ext>
            </a:extLst>
          </p:cNvPr>
          <p:cNvSpPr/>
          <p:nvPr/>
        </p:nvSpPr>
        <p:spPr>
          <a:xfrm>
            <a:off x="6046671" y="5005879"/>
            <a:ext cx="1117932" cy="108199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A272401-9640-43DE-A9E7-38CA94915EFC}"/>
              </a:ext>
            </a:extLst>
          </p:cNvPr>
          <p:cNvSpPr/>
          <p:nvPr/>
        </p:nvSpPr>
        <p:spPr>
          <a:xfrm>
            <a:off x="4337882" y="4941094"/>
            <a:ext cx="1117932" cy="740569"/>
          </a:xfrm>
          <a:prstGeom prst="roundRect">
            <a:avLst>
              <a:gd name="adj" fmla="val 895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843CB5D-67C5-42E2-83F4-E55731D1755D}"/>
              </a:ext>
            </a:extLst>
          </p:cNvPr>
          <p:cNvCxnSpPr>
            <a:cxnSpLocks/>
            <a:stCxn id="24" idx="2"/>
            <a:endCxn id="25" idx="3"/>
          </p:cNvCxnSpPr>
          <p:nvPr/>
        </p:nvCxnSpPr>
        <p:spPr>
          <a:xfrm rot="10800000">
            <a:off x="5455815" y="5311380"/>
            <a:ext cx="590857" cy="2354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41">
            <a:extLst>
              <a:ext uri="{FF2B5EF4-FFF2-40B4-BE49-F238E27FC236}">
                <a16:creationId xmlns:a16="http://schemas.microsoft.com/office/drawing/2014/main" id="{8D98A06A-7519-4B28-BFB2-DEF3337916AB}"/>
              </a:ext>
            </a:extLst>
          </p:cNvPr>
          <p:cNvSpPr/>
          <p:nvPr/>
        </p:nvSpPr>
        <p:spPr>
          <a:xfrm>
            <a:off x="5612665" y="3120572"/>
            <a:ext cx="6319824" cy="717053"/>
          </a:xfrm>
          <a:prstGeom prst="roundRect">
            <a:avLst>
              <a:gd name="adj" fmla="val 102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동화 </a:t>
            </a:r>
            <a:r>
              <a:rPr lang="ko-KR" altLang="en-US" sz="1200" dirty="0" smtClean="0">
                <a:solidFill>
                  <a:schemeClr val="tx1"/>
                </a:solidFill>
              </a:rPr>
              <a:t>카테고리의 맵 중 일부를 수정하여 </a:t>
            </a:r>
            <a:r>
              <a:rPr lang="ko-KR" altLang="en-US" sz="1200" dirty="0">
                <a:solidFill>
                  <a:schemeClr val="tx1"/>
                </a:solidFill>
              </a:rPr>
              <a:t>사용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</a:rPr>
              <a:t>맵에서</a:t>
            </a:r>
            <a:r>
              <a:rPr lang="ko-KR" altLang="en-US" sz="1200" dirty="0">
                <a:solidFill>
                  <a:schemeClr val="tx1"/>
                </a:solidFill>
              </a:rPr>
              <a:t> 이미지 배경 역할을 하던 부분을 이벤트에서만 이동 할 수 있게 수정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2" name="직선 화살표 연결선 25">
            <a:extLst>
              <a:ext uri="{FF2B5EF4-FFF2-40B4-BE49-F238E27FC236}">
                <a16:creationId xmlns:a16="http://schemas.microsoft.com/office/drawing/2014/main" id="{9DBB7E69-F192-4556-976E-100B66532A90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rot="5400000">
            <a:off x="7104980" y="3338282"/>
            <a:ext cx="1168254" cy="21669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4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229520" y="4911937"/>
            <a:ext cx="5759997" cy="115697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일일 플레이 타임을 고려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획득 할 수 있는 아이템의 최대치를 설정하기 위해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기여도 최대치를 주단위로 설정함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첫 주차에 몰아서 이벤트를 끝낼 수 없도록 만드는 제약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플레이 하는 유저를 일정 수준으로 확보하기 위함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97489" y="5618906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무작위 이벤트 맵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0136" y="3444694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전용 이벤트 맵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(2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종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)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0136" y="5583932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교환소</a:t>
            </a: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2299806" y="3478630"/>
            <a:ext cx="1578011" cy="39310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퀘스트 수령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4308483" y="4384593"/>
            <a:ext cx="1578011" cy="71801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개인 기여도 획득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90781" y="4384593"/>
            <a:ext cx="1789356" cy="71801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퀘스트 완료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보상으로 코인 획득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97489" y="3449143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기여도 단계 상승</a:t>
            </a:r>
          </a:p>
        </p:txBody>
      </p:sp>
      <p:sp>
        <p:nvSpPr>
          <p:cNvPr id="6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2299807" y="5635982"/>
            <a:ext cx="1578011" cy="39310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목표 아이템 획득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34"/>
          <p:cNvCxnSpPr>
            <a:stCxn id="71" idx="3"/>
            <a:endCxn id="45" idx="0"/>
          </p:cNvCxnSpPr>
          <p:nvPr/>
        </p:nvCxnSpPr>
        <p:spPr>
          <a:xfrm>
            <a:off x="2666246" y="3285386"/>
            <a:ext cx="422566" cy="193244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997624" y="3088831"/>
            <a:ext cx="668622" cy="393109"/>
          </a:xfrm>
          <a:prstGeom prst="roundRect">
            <a:avLst>
              <a:gd name="adj" fmla="val 8211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시작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/>
          <p:cNvCxnSpPr>
            <a:stCxn id="22" idx="2"/>
            <a:endCxn id="46" idx="0"/>
          </p:cNvCxnSpPr>
          <p:nvPr/>
        </p:nvCxnSpPr>
        <p:spPr>
          <a:xfrm>
            <a:off x="1080136" y="3894694"/>
            <a:ext cx="5323" cy="489899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23" idx="3"/>
            <a:endCxn id="63" idx="1"/>
          </p:cNvCxnSpPr>
          <p:nvPr/>
        </p:nvCxnSpPr>
        <p:spPr>
          <a:xfrm>
            <a:off x="1980136" y="5808932"/>
            <a:ext cx="319671" cy="23605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9" idx="0"/>
            <a:endCxn id="44" idx="2"/>
          </p:cNvCxnSpPr>
          <p:nvPr/>
        </p:nvCxnSpPr>
        <p:spPr>
          <a:xfrm flipV="1">
            <a:off x="5097489" y="5102612"/>
            <a:ext cx="0" cy="516294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34"/>
          <p:cNvCxnSpPr>
            <a:stCxn id="48" idx="1"/>
            <a:endCxn id="45" idx="3"/>
          </p:cNvCxnSpPr>
          <p:nvPr/>
        </p:nvCxnSpPr>
        <p:spPr>
          <a:xfrm flipH="1">
            <a:off x="3877817" y="3674143"/>
            <a:ext cx="319672" cy="1042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6" idx="2"/>
            <a:endCxn id="23" idx="0"/>
          </p:cNvCxnSpPr>
          <p:nvPr/>
        </p:nvCxnSpPr>
        <p:spPr>
          <a:xfrm flipH="1">
            <a:off x="1080136" y="5102612"/>
            <a:ext cx="5323" cy="48132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3" idx="3"/>
            <a:endCxn id="19" idx="1"/>
          </p:cNvCxnSpPr>
          <p:nvPr/>
        </p:nvCxnSpPr>
        <p:spPr>
          <a:xfrm>
            <a:off x="3877818" y="5832537"/>
            <a:ext cx="319671" cy="11369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45" idx="1"/>
            <a:endCxn id="22" idx="3"/>
          </p:cNvCxnSpPr>
          <p:nvPr/>
        </p:nvCxnSpPr>
        <p:spPr>
          <a:xfrm flipH="1" flipV="1">
            <a:off x="1980136" y="3669694"/>
            <a:ext cx="319670" cy="549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44" idx="0"/>
            <a:endCxn id="48" idx="2"/>
          </p:cNvCxnSpPr>
          <p:nvPr/>
        </p:nvCxnSpPr>
        <p:spPr>
          <a:xfrm flipV="1">
            <a:off x="5097489" y="3899143"/>
            <a:ext cx="0" cy="48545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이야기 완결 이후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DA3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       </a:t>
            </a:r>
            <a:r>
              <a:rPr lang="ko-KR" altLang="en-US" sz="1400" b="1" dirty="0">
                <a:solidFill>
                  <a:schemeClr val="tx1"/>
                </a:solidFill>
              </a:rPr>
              <a:t>순환 구조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        이벤트 가이드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   이벤트 초기 진행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8795DB6-A5E4-4360-9287-73FB348F06F4}"/>
              </a:ext>
            </a:extLst>
          </p:cNvPr>
          <p:cNvSpPr/>
          <p:nvPr/>
        </p:nvSpPr>
        <p:spPr>
          <a:xfrm>
            <a:off x="6241704" y="3444694"/>
            <a:ext cx="5760000" cy="1323461"/>
          </a:xfrm>
          <a:prstGeom prst="roundRect">
            <a:avLst>
              <a:gd name="adj" fmla="val 89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4DD209F-5161-418E-848A-AF078AEE0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25815"/>
              </p:ext>
            </p:extLst>
          </p:nvPr>
        </p:nvGraphicFramePr>
        <p:xfrm>
          <a:off x="6219995" y="3501556"/>
          <a:ext cx="5759998" cy="121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916">
                  <a:extLst>
                    <a:ext uri="{9D8B030D-6E8A-4147-A177-3AD203B41FA5}">
                      <a16:colId xmlns:a16="http://schemas.microsoft.com/office/drawing/2014/main" val="2880924798"/>
                    </a:ext>
                  </a:extLst>
                </a:gridCol>
                <a:gridCol w="2317750">
                  <a:extLst>
                    <a:ext uri="{9D8B030D-6E8A-4147-A177-3AD203B41FA5}">
                      <a16:colId xmlns:a16="http://schemas.microsoft.com/office/drawing/2014/main" val="3801607042"/>
                    </a:ext>
                  </a:extLst>
                </a:gridCol>
                <a:gridCol w="2009332">
                  <a:extLst>
                    <a:ext uri="{9D8B030D-6E8A-4147-A177-3AD203B41FA5}">
                      <a16:colId xmlns:a16="http://schemas.microsoft.com/office/drawing/2014/main" val="1615999780"/>
                    </a:ext>
                  </a:extLst>
                </a:gridCol>
              </a:tblGrid>
              <a:tr h="170223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기여도 획득 규칙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7533"/>
                  </a:ext>
                </a:extLst>
              </a:tr>
              <a:tr h="195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획득 방법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퀘스트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맵 플레이 시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결과에 따라 차등 지급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83112"/>
                  </a:ext>
                </a:extLst>
              </a:tr>
              <a:tr h="183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주간 제한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 주에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4,000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점까지 획득 가능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이벤트를 진행 하는 주 단위에 맞춰 변경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46324"/>
                  </a:ext>
                </a:extLst>
              </a:tr>
              <a:tr h="183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기여도 단계 상승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 단계당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1,000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점으로 최대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452401"/>
                  </a:ext>
                </a:extLst>
              </a:tr>
            </a:tbl>
          </a:graphicData>
        </a:graphic>
      </p:graphicFrame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033D7A4-06AA-40B4-94F2-602FA65202BF}"/>
              </a:ext>
            </a:extLst>
          </p:cNvPr>
          <p:cNvSpPr/>
          <p:nvPr/>
        </p:nvSpPr>
        <p:spPr>
          <a:xfrm>
            <a:off x="180136" y="1348772"/>
            <a:ext cx="11821568" cy="1547761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</a:rPr>
              <a:t>이벤트 순환 구조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퀘스트를 통해 이벤트를 시작하고 만우절용 이야기를 전달함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DA301"/>
                </a:solidFill>
              </a:rPr>
              <a:t>이벤트 퀘스트를 기여도 단계에 따라 수령</a:t>
            </a:r>
            <a:r>
              <a:rPr lang="ko-KR" altLang="en-US" sz="1200" dirty="0">
                <a:solidFill>
                  <a:schemeClr val="tx1"/>
                </a:solidFill>
              </a:rPr>
              <a:t> 할 수 있게 설정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</a:rPr>
              <a:t>퀘스트 </a:t>
            </a:r>
            <a:r>
              <a:rPr lang="ko-KR" altLang="en-US" sz="1200" dirty="0">
                <a:solidFill>
                  <a:schemeClr val="tx1"/>
                </a:solidFill>
              </a:rPr>
              <a:t>→ 기여도 </a:t>
            </a:r>
            <a:r>
              <a:rPr lang="ko-KR" altLang="en-US" sz="1200" dirty="0" smtClean="0">
                <a:solidFill>
                  <a:schemeClr val="tx1"/>
                </a:solidFill>
              </a:rPr>
              <a:t>획득 하기 위해 맵 반복→ </a:t>
            </a:r>
            <a:r>
              <a:rPr lang="ko-KR" altLang="en-US" sz="1200" dirty="0">
                <a:solidFill>
                  <a:schemeClr val="tx1"/>
                </a:solidFill>
              </a:rPr>
              <a:t>퀘스트 → 기여도 </a:t>
            </a:r>
            <a:r>
              <a:rPr lang="en-US" altLang="ko-KR" sz="1200" dirty="0" smtClean="0">
                <a:solidFill>
                  <a:schemeClr val="tx1"/>
                </a:solidFill>
              </a:rPr>
              <a:t>…)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</a:t>
            </a:r>
            <a:r>
              <a:rPr lang="ko-KR" altLang="en-US" sz="1200" dirty="0">
                <a:solidFill>
                  <a:schemeClr val="tx1"/>
                </a:solidFill>
              </a:rPr>
              <a:t>진행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</a:rPr>
              <a:t>퀘스트를 단계적으로 진행하도록 만들어 </a:t>
            </a:r>
            <a:r>
              <a:rPr lang="ko-KR" altLang="en-US" sz="1200" b="1" dirty="0" smtClean="0">
                <a:solidFill>
                  <a:srgbClr val="FDA301"/>
                </a:solidFill>
              </a:rPr>
              <a:t>이벤트 </a:t>
            </a:r>
            <a:r>
              <a:rPr lang="ko-KR" altLang="en-US" sz="1200" b="1" dirty="0" err="1" smtClean="0">
                <a:solidFill>
                  <a:srgbClr val="FDA301"/>
                </a:solidFill>
              </a:rPr>
              <a:t>맵을</a:t>
            </a:r>
            <a:r>
              <a:rPr lang="ko-KR" altLang="en-US" sz="1200" b="1" dirty="0" smtClean="0">
                <a:solidFill>
                  <a:srgbClr val="FDA301"/>
                </a:solidFill>
              </a:rPr>
              <a:t> 반복 시 동기부여를 위함</a:t>
            </a:r>
            <a:r>
              <a:rPr lang="en-US" altLang="ko-KR" sz="1200" b="1" dirty="0" smtClean="0">
                <a:solidFill>
                  <a:srgbClr val="FDA301"/>
                </a:solidFill>
              </a:rPr>
              <a:t>.</a:t>
            </a:r>
            <a:endParaRPr lang="en-US" altLang="ko-KR" sz="1200" b="1" dirty="0">
              <a:solidFill>
                <a:srgbClr val="FDA3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5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060136" y="1348771"/>
            <a:ext cx="8941568" cy="2043909"/>
          </a:xfrm>
          <a:prstGeom prst="roundRect">
            <a:avLst>
              <a:gd name="adj" fmla="val 23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만우절 </a:t>
            </a:r>
            <a:r>
              <a:rPr lang="ko-KR" altLang="en-US" sz="1200" dirty="0">
                <a:solidFill>
                  <a:schemeClr val="tx1"/>
                </a:solidFill>
              </a:rPr>
              <a:t>이벤트를 </a:t>
            </a:r>
            <a:r>
              <a:rPr lang="ko-KR" altLang="en-US" sz="1200" dirty="0" smtClean="0">
                <a:solidFill>
                  <a:schemeClr val="tx1"/>
                </a:solidFill>
              </a:rPr>
              <a:t>모두 완료</a:t>
            </a:r>
            <a:r>
              <a:rPr lang="ko-KR" altLang="en-US" sz="1200" dirty="0" smtClean="0">
                <a:solidFill>
                  <a:schemeClr val="tx1"/>
                </a:solidFill>
              </a:rPr>
              <a:t>한 </a:t>
            </a:r>
            <a:r>
              <a:rPr lang="ko-KR" altLang="en-US" sz="1200" dirty="0">
                <a:solidFill>
                  <a:schemeClr val="tx1"/>
                </a:solidFill>
              </a:rPr>
              <a:t>유저에게 주는 기념품이자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수집품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만우절을 떠올릴 수 있는 좀 황당한 소재의 아이템을 치장용 아이템으로 제작한다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테일즈 팜에 설치 할 수 있는 장식물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신발이 열리는 나무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고양이가 열리는 나무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</a:rPr>
              <a:t>삐에로가</a:t>
            </a:r>
            <a:r>
              <a:rPr lang="ko-KR" altLang="en-US" sz="1200" dirty="0">
                <a:solidFill>
                  <a:schemeClr val="tx1"/>
                </a:solidFill>
              </a:rPr>
              <a:t> 열리는 나무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삐에로 머리 장식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의상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DA3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        </a:t>
            </a:r>
            <a:r>
              <a:rPr lang="ko-KR" altLang="en-US" sz="1400" b="1" dirty="0">
                <a:solidFill>
                  <a:schemeClr val="tx1"/>
                </a:solidFill>
              </a:rPr>
              <a:t>이야기 완결 이후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순환 구조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        이벤트 가이드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E1A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   이벤트 초기 진행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30" name="Picture 6" descr="테일즈런너 팜꾸미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5" y="1348771"/>
            <a:ext cx="2725211" cy="204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24">
            <a:extLst>
              <a:ext uri="{FF2B5EF4-FFF2-40B4-BE49-F238E27FC236}">
                <a16:creationId xmlns:a16="http://schemas.microsoft.com/office/drawing/2014/main" id="{BA272401-9640-43DE-A9E7-38CA94915EFC}"/>
              </a:ext>
            </a:extLst>
          </p:cNvPr>
          <p:cNvSpPr/>
          <p:nvPr/>
        </p:nvSpPr>
        <p:spPr>
          <a:xfrm>
            <a:off x="1226344" y="3002757"/>
            <a:ext cx="1226344" cy="389924"/>
          </a:xfrm>
          <a:prstGeom prst="roundRect">
            <a:avLst>
              <a:gd name="adj" fmla="val 895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3534156"/>
            <a:ext cx="11821569" cy="2043909"/>
          </a:xfrm>
          <a:prstGeom prst="roundRect">
            <a:avLst>
              <a:gd name="adj" fmla="val 23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제작한 만우절 기념품은 상점에서 판매하거나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기여도 단계 보상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이벤트 맵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클리어</a:t>
            </a:r>
            <a:r>
              <a:rPr lang="ko-KR" altLang="en-US" sz="1200" dirty="0" smtClean="0">
                <a:solidFill>
                  <a:schemeClr val="tx1"/>
                </a:solidFill>
              </a:rPr>
              <a:t> 시 랜덤 보상으로 사용한다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88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기획 의도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051884" y="1348772"/>
            <a:ext cx="5949820" cy="3985228"/>
          </a:xfrm>
          <a:prstGeom prst="roundRect">
            <a:avLst>
              <a:gd name="adj" fmla="val 21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기존보다 넓게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사용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미로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참조하여 유저들이 </a:t>
            </a:r>
            <a:r>
              <a:rPr lang="ko-KR" altLang="en-US" sz="1200" dirty="0" err="1">
                <a:solidFill>
                  <a:schemeClr val="tx1"/>
                </a:solidFill>
              </a:rPr>
              <a:t>헤메는</a:t>
            </a:r>
            <a:r>
              <a:rPr lang="ko-KR" altLang="en-US" sz="1200" dirty="0">
                <a:solidFill>
                  <a:schemeClr val="tx1"/>
                </a:solidFill>
              </a:rPr>
              <a:t> 구조를 만듦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충돌 처리가 없는 블록을 블록 속에 활용해 삐에로를 숨김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</a:rPr>
              <a:t> 넓은 </a:t>
            </a: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많은 삐에로가 흩어져 있고 삐에로를 유저들이 협력하여 찾으면 종료 되는 방식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보상 획득 조건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제한 시간이 되기 전 최소 하나 이상의 삐에로를 찾거나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조작이 없는 시간이 제한 시간의 </a:t>
            </a:r>
            <a:r>
              <a:rPr lang="en-US" altLang="ko-KR" sz="1200" dirty="0">
                <a:solidFill>
                  <a:schemeClr val="tx1"/>
                </a:solidFill>
              </a:rPr>
              <a:t>1/3</a:t>
            </a:r>
            <a:r>
              <a:rPr lang="ko-KR" altLang="en-US" sz="1200" dirty="0">
                <a:solidFill>
                  <a:schemeClr val="tx1"/>
                </a:solidFill>
              </a:rPr>
              <a:t>미만일 때 보상을 획득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삐에로 구분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삐에로는 미리 배치된 삐에로와 무작위 생성 삐에로로 구분한다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무작위 생성 삐에로는 일정 시간 마다 무작위 위치에서 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제한시간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기본 제한 시간이 존재하며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무작위 생성 된 삐에로를 획득 할 때 마다 시간이 추가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특수 삐에로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가끔 희귀한 삐에로가 나타나며 모든 유저들에게 알림이 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해당 삐에로를 찾으면 해당 경기 인원 중 한 명에게 높은 등급의 재료 아이템을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못 찾겠다 꾀꼬리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0729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761CC5-EA50-4BEE-8745-6DDF7AB51EEF}"/>
              </a:ext>
            </a:extLst>
          </p:cNvPr>
          <p:cNvGrpSpPr/>
          <p:nvPr/>
        </p:nvGrpSpPr>
        <p:grpSpPr>
          <a:xfrm>
            <a:off x="408907" y="1565315"/>
            <a:ext cx="4779417" cy="2439318"/>
            <a:chOff x="170611" y="2302670"/>
            <a:chExt cx="4779417" cy="243931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0611" y="3189610"/>
              <a:ext cx="4779417" cy="155237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b="1" dirty="0"/>
                <a:t>하층</a:t>
              </a:r>
            </a:p>
          </p:txBody>
        </p:sp>
        <p:sp>
          <p:nvSpPr>
            <p:cNvPr id="9" name="원통 8"/>
            <p:cNvSpPr/>
            <p:nvPr/>
          </p:nvSpPr>
          <p:spPr>
            <a:xfrm>
              <a:off x="498293" y="3189611"/>
              <a:ext cx="508180" cy="873754"/>
            </a:xfrm>
            <a:prstGeom prst="ca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3367611" y="3282314"/>
              <a:ext cx="19050" cy="6948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/>
            <p:cNvSpPr/>
            <p:nvPr/>
          </p:nvSpPr>
          <p:spPr>
            <a:xfrm>
              <a:off x="170612" y="2302670"/>
              <a:ext cx="3648044" cy="1552378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b="1" dirty="0"/>
                <a:t>상층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80387" y="2875404"/>
              <a:ext cx="386487" cy="4069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3900061" lon="40" rev="4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13" name="오른쪽으로 구부러진 화살표 12"/>
            <p:cNvSpPr/>
            <p:nvPr/>
          </p:nvSpPr>
          <p:spPr>
            <a:xfrm rot="5400000" flipV="1">
              <a:off x="1898903" y="1378338"/>
              <a:ext cx="611497" cy="3196460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아래쪽 32">
              <a:extLst>
                <a:ext uri="{FF2B5EF4-FFF2-40B4-BE49-F238E27FC236}">
                  <a16:creationId xmlns:a16="http://schemas.microsoft.com/office/drawing/2014/main" id="{CD7B0DF6-4528-42F0-B9FC-1C5339E2DE72}"/>
                </a:ext>
              </a:extLst>
            </p:cNvPr>
            <p:cNvSpPr/>
            <p:nvPr/>
          </p:nvSpPr>
          <p:spPr>
            <a:xfrm>
              <a:off x="4317521" y="3396061"/>
              <a:ext cx="438091" cy="579852"/>
            </a:xfrm>
            <a:prstGeom prst="downArrow">
              <a:avLst>
                <a:gd name="adj1" fmla="val 54575"/>
                <a:gd name="adj2" fmla="val 3011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오른쪽으로 구부러진 화살표 14"/>
            <p:cNvSpPr/>
            <p:nvPr/>
          </p:nvSpPr>
          <p:spPr>
            <a:xfrm rot="16200000" flipV="1">
              <a:off x="1828071" y="2489345"/>
              <a:ext cx="660805" cy="3320362"/>
            </a:xfrm>
            <a:prstGeom prst="curved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C7ED33-3D5E-4D86-A26F-3667C5E3BB12}"/>
                </a:ext>
              </a:extLst>
            </p:cNvPr>
            <p:cNvSpPr/>
            <p:nvPr/>
          </p:nvSpPr>
          <p:spPr>
            <a:xfrm>
              <a:off x="4141256" y="3038916"/>
              <a:ext cx="760278" cy="4182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ysClr val="windowText" lastClr="000000"/>
                  </a:solidFill>
                </a:rPr>
                <a:t>시작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78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F1273E9C-B0A6-4379-8907-7FD68649C793}"/>
              </a:ext>
            </a:extLst>
          </p:cNvPr>
          <p:cNvSpPr/>
          <p:nvPr/>
        </p:nvSpPr>
        <p:spPr>
          <a:xfrm>
            <a:off x="180136" y="789093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이외 연계 이벤트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51FDFD89-2870-41DE-9CFF-800CFC108FB5}"/>
              </a:ext>
            </a:extLst>
          </p:cNvPr>
          <p:cNvSpPr/>
          <p:nvPr/>
        </p:nvSpPr>
        <p:spPr>
          <a:xfrm>
            <a:off x="180136" y="1348772"/>
            <a:ext cx="11821568" cy="3985228"/>
          </a:xfrm>
          <a:prstGeom prst="roundRect">
            <a:avLst>
              <a:gd name="adj" fmla="val 21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지옥탈출 </a:t>
            </a: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숨겨진 삐에로 찾기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</a:rPr>
              <a:t>유튜버를</a:t>
            </a:r>
            <a:r>
              <a:rPr lang="ko-KR" altLang="en-US" sz="1200" dirty="0">
                <a:solidFill>
                  <a:schemeClr val="tx1"/>
                </a:solidFill>
              </a:rPr>
              <a:t> 적극 활용한 마케팅을 하기 위해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도전욕구를 자극 하는 이벤트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결론적으로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유튜버들이</a:t>
            </a:r>
            <a:r>
              <a:rPr lang="ko-KR" altLang="en-US" sz="1200" dirty="0">
                <a:solidFill>
                  <a:schemeClr val="tx1"/>
                </a:solidFill>
              </a:rPr>
              <a:t> 찾아내면 일반 유저들은 공략을 보고 따라 하는 형태가 될 수 있으면 좋겠음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근데 이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</a:rPr>
              <a:t> 이것도 안될 거 같음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9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A59C12-5077-4D41-9525-B896F3FD06ED}"/>
              </a:ext>
            </a:extLst>
          </p:cNvPr>
          <p:cNvSpPr/>
          <p:nvPr/>
        </p:nvSpPr>
        <p:spPr>
          <a:xfrm>
            <a:off x="101599" y="723770"/>
            <a:ext cx="11988802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B3904D3-9F19-4496-888A-B5F777C0929F}"/>
              </a:ext>
            </a:extLst>
          </p:cNvPr>
          <p:cNvSpPr/>
          <p:nvPr/>
        </p:nvSpPr>
        <p:spPr>
          <a:xfrm>
            <a:off x="101599" y="2639959"/>
            <a:ext cx="5904729" cy="2110870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844963-A4FA-4828-9865-B41D771AD684}"/>
              </a:ext>
            </a:extLst>
          </p:cNvPr>
          <p:cNvSpPr/>
          <p:nvPr/>
        </p:nvSpPr>
        <p:spPr>
          <a:xfrm>
            <a:off x="6185671" y="2639959"/>
            <a:ext cx="5904729" cy="2110870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F5585-082F-49FC-9F4A-9DE7283DAB65}"/>
              </a:ext>
            </a:extLst>
          </p:cNvPr>
          <p:cNvSpPr/>
          <p:nvPr/>
        </p:nvSpPr>
        <p:spPr>
          <a:xfrm>
            <a:off x="8127998" y="4921173"/>
            <a:ext cx="3962402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0F1704-B382-4DE4-B752-6596FD40A52D}"/>
              </a:ext>
            </a:extLst>
          </p:cNvPr>
          <p:cNvSpPr/>
          <p:nvPr/>
        </p:nvSpPr>
        <p:spPr>
          <a:xfrm>
            <a:off x="4205999" y="4921173"/>
            <a:ext cx="3780000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E1D932-E609-46F5-BB5A-629EE5CEB6ED}"/>
              </a:ext>
            </a:extLst>
          </p:cNvPr>
          <p:cNvSpPr/>
          <p:nvPr/>
        </p:nvSpPr>
        <p:spPr>
          <a:xfrm>
            <a:off x="101599" y="4921173"/>
            <a:ext cx="3962401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B2157-6212-492F-B908-023A3C23DE20}"/>
              </a:ext>
            </a:extLst>
          </p:cNvPr>
          <p:cNvSpPr/>
          <p:nvPr/>
        </p:nvSpPr>
        <p:spPr>
          <a:xfrm>
            <a:off x="101598" y="2469615"/>
            <a:ext cx="169200" cy="1703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21353"/>
            <a:ext cx="11821568" cy="5356842"/>
          </a:xfrm>
          <a:prstGeom prst="roundRect">
            <a:avLst>
              <a:gd name="adj" fmla="val 17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이야기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공원의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들이 사라지고 앙리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세만 남아있음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불안에 떨고 있는 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세에게 말을 걸면 퀘스트가 시작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en-US" altLang="ko-KR" sz="1200" dirty="0">
                <a:solidFill>
                  <a:schemeClr val="tx1"/>
                </a:solidFill>
              </a:rPr>
              <a:t>NPC(</a:t>
            </a:r>
            <a:r>
              <a:rPr lang="ko-KR" altLang="en-US" sz="1200" dirty="0">
                <a:solidFill>
                  <a:schemeClr val="tx1"/>
                </a:solidFill>
              </a:rPr>
              <a:t>하나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혹은 다수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마다 지정된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돌아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찾아와야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없을 때 불편한 점을 예측</a:t>
            </a:r>
            <a:r>
              <a:rPr lang="en-US" altLang="ko-KR" sz="1200" dirty="0">
                <a:solidFill>
                  <a:schemeClr val="tx1"/>
                </a:solidFill>
              </a:rPr>
              <a:t>. NPC </a:t>
            </a:r>
            <a:r>
              <a:rPr lang="ko-KR" altLang="en-US" sz="1200" dirty="0">
                <a:solidFill>
                  <a:schemeClr val="tx1"/>
                </a:solidFill>
              </a:rPr>
              <a:t>중요 인원이 없어서 플레이에 지장이 가지 않도록 유의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그래서 어느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없어지고 있어야하는지 지정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어떤 경험을 주기 위한 것인지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당황스러움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만우절인 만큼 </a:t>
            </a:r>
            <a:r>
              <a:rPr lang="ko-KR" altLang="en-US" sz="1200" dirty="0" err="1">
                <a:solidFill>
                  <a:schemeClr val="tx1"/>
                </a:solidFill>
              </a:rPr>
              <a:t>임펙트가</a:t>
            </a:r>
            <a:r>
              <a:rPr lang="ko-KR" altLang="en-US" sz="1200" dirty="0">
                <a:solidFill>
                  <a:schemeClr val="tx1"/>
                </a:solidFill>
              </a:rPr>
              <a:t> 있었으면 </a:t>
            </a:r>
            <a:r>
              <a:rPr lang="ko-KR" altLang="en-US" sz="1200" dirty="0" err="1">
                <a:solidFill>
                  <a:schemeClr val="tx1"/>
                </a:solidFill>
              </a:rPr>
              <a:t>좋겠어서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돌아 오는 것에 대한 성취감을 주고 싶다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지정된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공통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맵 중간에 </a:t>
            </a:r>
            <a:r>
              <a:rPr lang="en-US" altLang="ko-KR" sz="1200" dirty="0">
                <a:solidFill>
                  <a:schemeClr val="tx1"/>
                </a:solidFill>
              </a:rPr>
              <a:t>NPC </a:t>
            </a:r>
            <a:r>
              <a:rPr lang="ko-KR" altLang="en-US" sz="1200" dirty="0">
                <a:solidFill>
                  <a:schemeClr val="tx1"/>
                </a:solidFill>
              </a:rPr>
              <a:t>이미지를 배치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</a:rPr>
              <a:t>한명의</a:t>
            </a:r>
            <a:r>
              <a:rPr lang="ko-KR" altLang="en-US" sz="1200" dirty="0">
                <a:solidFill>
                  <a:schemeClr val="tx1"/>
                </a:solidFill>
              </a:rPr>
              <a:t> 유저라도 해당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와 접촉한 뒤 게임이 종료 되면 해당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플레이한 모든 유저가 퀘스트를 완료함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새로운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만드는 경우</a:t>
            </a:r>
            <a:r>
              <a:rPr lang="en-US" altLang="ko-KR" sz="1200" dirty="0">
                <a:solidFill>
                  <a:schemeClr val="tx1"/>
                </a:solidFill>
              </a:rPr>
              <a:t>: NPC</a:t>
            </a:r>
            <a:r>
              <a:rPr lang="ko-KR" altLang="en-US" sz="1200" dirty="0">
                <a:solidFill>
                  <a:schemeClr val="tx1"/>
                </a:solidFill>
              </a:rPr>
              <a:t>를 숨기거나 기존 오브젝트를 배치해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사용하는 경우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찾기 쉽도록 </a:t>
            </a:r>
            <a:r>
              <a:rPr lang="en-US" altLang="ko-KR" sz="1200" dirty="0">
                <a:solidFill>
                  <a:schemeClr val="tx1"/>
                </a:solidFill>
              </a:rPr>
              <a:t>NPC </a:t>
            </a:r>
            <a:r>
              <a:rPr lang="ko-KR" altLang="en-US" sz="1200" dirty="0">
                <a:solidFill>
                  <a:schemeClr val="tx1"/>
                </a:solidFill>
              </a:rPr>
              <a:t>위치 선정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이미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뚫거나 구조에 대해 알고 있는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연계 이벤트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고양이가 열리는 나무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이벤트를 완료 했을 때 팜 아이템을 지급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기능은 </a:t>
            </a:r>
            <a:r>
              <a:rPr lang="en-US" altLang="ko-KR" sz="1200" dirty="0">
                <a:solidFill>
                  <a:schemeClr val="tx1"/>
                </a:solidFill>
              </a:rPr>
              <a:t>TR</a:t>
            </a:r>
            <a:r>
              <a:rPr lang="ko-KR" altLang="en-US" sz="1200" dirty="0">
                <a:solidFill>
                  <a:schemeClr val="tx1"/>
                </a:solidFill>
              </a:rPr>
              <a:t>로 구매 가능한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구조물 정도로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예시 이미지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황당한 구조물을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이벤트 모두 완료한 보상으로 지급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만우절이니까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일단 황당하게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이벤트를 완주했다는 성취감을 주기 위해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유저에게 보상이 돌아가더라도 </a:t>
            </a:r>
            <a:r>
              <a:rPr lang="ko-KR" altLang="en-US" sz="1200" dirty="0" err="1">
                <a:solidFill>
                  <a:schemeClr val="tx1"/>
                </a:solidFill>
              </a:rPr>
              <a:t>능력치나</a:t>
            </a:r>
            <a:r>
              <a:rPr lang="ko-KR" altLang="en-US" sz="1200" dirty="0">
                <a:solidFill>
                  <a:schemeClr val="tx1"/>
                </a:solidFill>
              </a:rPr>
              <a:t> 플레이 관련 밸런스에 지장이 주지 않는 선에서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6357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사라진 </a:t>
            </a:r>
            <a:r>
              <a:rPr lang="ko-KR" altLang="en-US" sz="1200" dirty="0" err="1">
                <a:solidFill>
                  <a:schemeClr val="bg1"/>
                </a:solidFill>
              </a:rPr>
              <a:t>런너를</a:t>
            </a:r>
            <a:r>
              <a:rPr lang="ko-KR" altLang="en-US" sz="1200" dirty="0">
                <a:solidFill>
                  <a:schemeClr val="bg1"/>
                </a:solidFill>
              </a:rPr>
              <a:t> 찾아서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2469A6CB-5748-45E9-A2BA-E72ACB75D2C5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C83D146B-0054-4295-9CA6-8BBAE4DE30F1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AA73F746-0B85-4C19-94D0-42AF473AC2B7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32536" y="938757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사라진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런너를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찾아서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4B8CD-75CA-4ACF-AFF3-2CFCE7B7D8F6}"/>
              </a:ext>
            </a:extLst>
          </p:cNvPr>
          <p:cNvSpPr txBox="1"/>
          <p:nvPr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전체 개요 및 목차</a:t>
            </a: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5760000" cy="5304998"/>
          </a:xfrm>
          <a:prstGeom prst="roundRect">
            <a:avLst>
              <a:gd name="adj" fmla="val 11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이벤트 개요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만우절 이벤트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왜 하나요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기존 만우절 이벤트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기획 의도와 도출 된 과정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문제점으로 인식한 부분과 개선 하는 방법 정의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이벤트를 요약하여 설명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이벤트 설명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초기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중반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후반으로 시간 순서에 따라 설명한다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게임에 접속하고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어떤 이벤트인지 이야기가 전달 되는 과정이다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초기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이벤트의 순환이나 목표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등을  학습시킨다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중반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이벤트의 순환에서 무엇을 얻을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왜 지루하지 않게 계속 반복하게 되는지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후반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이벤트가 끝나 갈 무렵에 순환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이야기가 어떻게 종료되는가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더 상세하게 다뤄야 하는 내용이 있는가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이벤트 전용 맵 설명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기획 의도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맵 전체 구상도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룰 설명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85800" lvl="1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예측 되는 문제점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만우절 이벤트 기획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6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6409"/>
            <a:ext cx="11811839" cy="1887386"/>
          </a:xfrm>
          <a:prstGeom prst="roundRect">
            <a:avLst>
              <a:gd name="adj" fmla="val 516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만우절에는 사람들끼리 유머를 공유하거나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서로 속이기 위해 노력하기도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게임이나 다른 분야에서도 거짓말을 소재로 유머 있는 콘텐츠를 적극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DA301"/>
                </a:solidFill>
              </a:rPr>
              <a:t>뭔가를 반대로 바꾸거나</a:t>
            </a:r>
            <a:r>
              <a:rPr lang="en-US" altLang="ko-KR" sz="1200" b="1" dirty="0">
                <a:solidFill>
                  <a:srgbClr val="FDA301"/>
                </a:solidFill>
              </a:rPr>
              <a:t>, </a:t>
            </a:r>
            <a:r>
              <a:rPr lang="ko-KR" altLang="en-US" sz="1200" b="1" dirty="0">
                <a:solidFill>
                  <a:srgbClr val="FDA301"/>
                </a:solidFill>
              </a:rPr>
              <a:t>속이는 경우</a:t>
            </a:r>
            <a:endParaRPr lang="en-US" altLang="ko-KR" sz="1200" b="1" dirty="0">
              <a:solidFill>
                <a:srgbClr val="FDA30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>
                <a:solidFill>
                  <a:srgbClr val="FDA301"/>
                </a:solidFill>
              </a:rPr>
              <a:t>거짓말을 소재로한 이야기를 사용 하는 경우</a:t>
            </a:r>
            <a:endParaRPr lang="en-US" altLang="ko-KR" sz="1200" b="1" dirty="0">
              <a:solidFill>
                <a:srgbClr val="FDA30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때문에 해당 이벤트 때는 블로그</a:t>
            </a:r>
            <a:r>
              <a:rPr lang="en-US" altLang="ko-KR" sz="1200" dirty="0">
                <a:solidFill>
                  <a:schemeClr val="tx1"/>
                </a:solidFill>
              </a:rPr>
              <a:t>, SNS, </a:t>
            </a:r>
            <a:r>
              <a:rPr lang="ko-KR" altLang="en-US" sz="1200" dirty="0">
                <a:solidFill>
                  <a:schemeClr val="tx1"/>
                </a:solidFill>
              </a:rPr>
              <a:t>메신저를 통해 활발한 공유가 일어나고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rgbClr val="FDA301"/>
                </a:solidFill>
              </a:rPr>
              <a:t>신규 유저나 복귀 유저</a:t>
            </a:r>
            <a:r>
              <a:rPr lang="en-US" altLang="ko-KR" sz="1000" b="1" dirty="0">
                <a:solidFill>
                  <a:srgbClr val="FDA301"/>
                </a:solidFill>
              </a:rPr>
              <a:t>(</a:t>
            </a:r>
            <a:r>
              <a:rPr lang="ko-KR" altLang="en-US" sz="1000" b="1" dirty="0">
                <a:solidFill>
                  <a:srgbClr val="FDA301"/>
                </a:solidFill>
              </a:rPr>
              <a:t>이하 유입 유저</a:t>
            </a:r>
            <a:r>
              <a:rPr lang="en-US" altLang="ko-KR" sz="1000" b="1" dirty="0">
                <a:solidFill>
                  <a:srgbClr val="FDA301"/>
                </a:solidFill>
              </a:rPr>
              <a:t>)</a:t>
            </a:r>
            <a:r>
              <a:rPr lang="en-US" altLang="ko-KR" sz="1200" b="1" dirty="0">
                <a:solidFill>
                  <a:srgbClr val="FDA301"/>
                </a:solidFill>
              </a:rPr>
              <a:t> </a:t>
            </a:r>
            <a:r>
              <a:rPr lang="ko-KR" altLang="en-US" sz="1200" b="1" dirty="0">
                <a:solidFill>
                  <a:srgbClr val="FDA301"/>
                </a:solidFill>
              </a:rPr>
              <a:t>유입될 가능성이 높다</a:t>
            </a:r>
            <a:r>
              <a:rPr lang="en-US" altLang="ko-KR" sz="1200" b="1" dirty="0">
                <a:solidFill>
                  <a:srgbClr val="FDA301"/>
                </a:solidFill>
              </a:rPr>
              <a:t>.</a:t>
            </a:r>
            <a:r>
              <a:rPr lang="ko-KR" altLang="en-US" sz="1200" b="1" dirty="0">
                <a:solidFill>
                  <a:srgbClr val="FDA301"/>
                </a:solidFill>
              </a:rPr>
              <a:t> </a:t>
            </a:r>
            <a:endParaRPr lang="en-US" altLang="ko-KR" sz="1200" b="1" dirty="0">
              <a:solidFill>
                <a:srgbClr val="FDA30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이런 점을 감안해 승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패에 상관 없이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유입 유저와 기존 유저가 공통으로 즐길 수 있는 </a:t>
            </a:r>
            <a:r>
              <a:rPr lang="ko-KR" altLang="en-US" sz="1200" dirty="0" err="1">
                <a:solidFill>
                  <a:schemeClr val="tx1"/>
                </a:solidFill>
              </a:rPr>
              <a:t>맵으로</a:t>
            </a:r>
            <a:r>
              <a:rPr lang="ko-KR" altLang="en-US" sz="1200" dirty="0">
                <a:solidFill>
                  <a:schemeClr val="tx1"/>
                </a:solidFill>
              </a:rPr>
              <a:t> 즐기는 이벤트로 기획하고자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74" name="Picture 2" descr="cgv 만우절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4" y="3624206"/>
            <a:ext cx="2488710" cy="2417605"/>
          </a:xfrm>
          <a:prstGeom prst="roundRect">
            <a:avLst>
              <a:gd name="adj" fmla="val 48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8" t="23316" r="19643" b="8469"/>
          <a:stretch/>
        </p:blipFill>
        <p:spPr>
          <a:xfrm>
            <a:off x="6046528" y="3624206"/>
            <a:ext cx="2488710" cy="2417605"/>
          </a:xfrm>
          <a:prstGeom prst="roundRect">
            <a:avLst>
              <a:gd name="adj" fmla="val 4380"/>
            </a:avLst>
          </a:prstGeom>
        </p:spPr>
      </p:pic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5F74681D-FD0F-40A7-B2E9-C291D759EECA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작성 의도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1">
            <a:extLst>
              <a:ext uri="{FF2B5EF4-FFF2-40B4-BE49-F238E27FC236}">
                <a16:creationId xmlns:a16="http://schemas.microsoft.com/office/drawing/2014/main" id="{4D25F78B-AE68-4324-9DA9-37B601CB5D29}"/>
              </a:ext>
            </a:extLst>
          </p:cNvPr>
          <p:cNvSpPr/>
          <p:nvPr/>
        </p:nvSpPr>
        <p:spPr>
          <a:xfrm>
            <a:off x="2771717" y="4848225"/>
            <a:ext cx="3143368" cy="1186441"/>
          </a:xfrm>
          <a:prstGeom prst="roundRect">
            <a:avLst>
              <a:gd name="adj" fmla="val 110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2019</a:t>
            </a:r>
            <a:r>
              <a:rPr lang="ko-KR" altLang="en-US" sz="1200" dirty="0">
                <a:solidFill>
                  <a:schemeClr val="tx1"/>
                </a:solidFill>
              </a:rPr>
              <a:t>년 만우절에 </a:t>
            </a:r>
            <a:r>
              <a:rPr lang="en-US" altLang="ko-KR" sz="1200" dirty="0">
                <a:solidFill>
                  <a:schemeClr val="tx1"/>
                </a:solidFill>
              </a:rPr>
              <a:t>CGV</a:t>
            </a:r>
            <a:r>
              <a:rPr lang="ko-KR" altLang="en-US" sz="1200" dirty="0">
                <a:solidFill>
                  <a:schemeClr val="tx1"/>
                </a:solidFill>
              </a:rPr>
              <a:t>에서는 팝콘과 콜라의 용기에 반대로 내용물을 채우는 </a:t>
            </a:r>
            <a:r>
              <a:rPr lang="ko-KR" altLang="en-US" sz="1200" dirty="0" smtClean="0">
                <a:solidFill>
                  <a:schemeClr val="tx1"/>
                </a:solidFill>
              </a:rPr>
              <a:t>이벤트로 화제가 됐다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rgbClr val="FDA301"/>
              </a:solidFill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9DD61E11-6DAF-4476-BFB7-EBA2157AB9D4}"/>
              </a:ext>
            </a:extLst>
          </p:cNvPr>
          <p:cNvSpPr/>
          <p:nvPr/>
        </p:nvSpPr>
        <p:spPr>
          <a:xfrm>
            <a:off x="8666681" y="4848225"/>
            <a:ext cx="3325294" cy="1186441"/>
          </a:xfrm>
          <a:prstGeom prst="roundRect">
            <a:avLst>
              <a:gd name="adj" fmla="val 837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2019</a:t>
            </a:r>
            <a:r>
              <a:rPr lang="ko-KR" altLang="en-US" sz="1200" dirty="0">
                <a:solidFill>
                  <a:schemeClr val="tx1"/>
                </a:solidFill>
              </a:rPr>
              <a:t>년 테일즈 </a:t>
            </a:r>
            <a:r>
              <a:rPr lang="ko-KR" altLang="en-US" sz="1200" dirty="0" err="1">
                <a:solidFill>
                  <a:schemeClr val="tx1"/>
                </a:solidFill>
              </a:rPr>
              <a:t>런너의</a:t>
            </a:r>
            <a:r>
              <a:rPr lang="ko-KR" altLang="en-US" sz="1200" dirty="0">
                <a:solidFill>
                  <a:schemeClr val="tx1"/>
                </a:solidFill>
              </a:rPr>
              <a:t> 만우절 이벤트는 블로그나 각종 커뮤니티를 통해 유저들끼리 공유하고 알려졌다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1200" b="1" dirty="0">
              <a:solidFill>
                <a:srgbClr val="FDA3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2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/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기존 만우절 이벤트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2861381"/>
            <a:ext cx="11821568" cy="1788633"/>
          </a:xfrm>
          <a:prstGeom prst="roundRect">
            <a:avLst>
              <a:gd name="adj" fmla="val 40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Image result for 테일즈런너 만우절&quot;">
            <a:extLst>
              <a:ext uri="{FF2B5EF4-FFF2-40B4-BE49-F238E27FC236}">
                <a16:creationId xmlns:a16="http://schemas.microsoft.com/office/drawing/2014/main" id="{9CE1F0FA-1CCE-47A5-A6E9-E41E031A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78" y="1339267"/>
            <a:ext cx="1871771" cy="1403829"/>
          </a:xfrm>
          <a:prstGeom prst="roundRect">
            <a:avLst>
              <a:gd name="adj" fmla="val 5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테일즈런너 만우절&quot;">
            <a:extLst>
              <a:ext uri="{FF2B5EF4-FFF2-40B4-BE49-F238E27FC236}">
                <a16:creationId xmlns:a16="http://schemas.microsoft.com/office/drawing/2014/main" id="{0921861C-FEFD-49BA-A406-A041D192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1342749"/>
            <a:ext cx="2162441" cy="14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C49D53B-FF26-45BB-A979-E4501D13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301" y="1340616"/>
            <a:ext cx="1400347" cy="1400347"/>
          </a:xfrm>
          <a:prstGeom prst="roundRect">
            <a:avLst>
              <a:gd name="adj" fmla="val 60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테일즈런너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840" y="1339267"/>
            <a:ext cx="2499225" cy="1399566"/>
          </a:xfrm>
          <a:prstGeom prst="roundRect">
            <a:avLst>
              <a:gd name="adj" fmla="val 75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952678"/>
              </p:ext>
            </p:extLst>
          </p:nvPr>
        </p:nvGraphicFramePr>
        <p:xfrm>
          <a:off x="190125" y="2947350"/>
          <a:ext cx="11792326" cy="160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150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37228865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1127732352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1732608218"/>
                    </a:ext>
                  </a:extLst>
                </a:gridCol>
                <a:gridCol w="4968876">
                  <a:extLst>
                    <a:ext uri="{9D8B030D-6E8A-4147-A177-3AD203B41FA5}">
                      <a16:colId xmlns:a16="http://schemas.microsoft.com/office/drawing/2014/main" val="4061292535"/>
                    </a:ext>
                  </a:extLst>
                </a:gridCol>
              </a:tblGrid>
              <a:tr h="320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주요 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일러스트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보이스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변경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스토리텔링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32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2016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암리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퀘스트 완료 시 랜덤 박스에 따른 플레이 유도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43166"/>
                  </a:ext>
                </a:extLst>
              </a:tr>
              <a:tr h="32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보이스를 외국 버전으로 변경하는 아이템을 랜덤 박스로 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01450"/>
                  </a:ext>
                </a:extLst>
              </a:tr>
              <a:tr h="32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2018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빅보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퀘스트 완료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버전의 캐릭터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아바타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캐릭터 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획득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60224"/>
                  </a:ext>
                </a:extLst>
              </a:tr>
              <a:tr h="32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각종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맵의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로딩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시 나오는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NPC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이미지 변경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패러디나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그림체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차이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462614"/>
                  </a:ext>
                </a:extLst>
              </a:tr>
            </a:tbl>
          </a:graphicData>
        </a:graphic>
      </p:graphicFrame>
      <p:sp>
        <p:nvSpPr>
          <p:cNvPr id="15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4966393" y="1339202"/>
            <a:ext cx="829050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2018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180136" y="1339202"/>
            <a:ext cx="829050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2016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10577301" y="1339202"/>
            <a:ext cx="829050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2019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7482013" y="1339202"/>
            <a:ext cx="829050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2018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8616" t="5371" r="11019" b="8607"/>
          <a:stretch/>
        </p:blipFill>
        <p:spPr>
          <a:xfrm>
            <a:off x="2963868" y="1326264"/>
            <a:ext cx="1402619" cy="1412570"/>
          </a:xfrm>
          <a:prstGeom prst="roundRect">
            <a:avLst>
              <a:gd name="adj" fmla="val 4048"/>
            </a:avLst>
          </a:prstGeom>
        </p:spPr>
      </p:pic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2963868" y="1339202"/>
            <a:ext cx="829050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2017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4" y="4858530"/>
            <a:ext cx="11821570" cy="1504170"/>
          </a:xfrm>
          <a:prstGeom prst="roundRect">
            <a:avLst>
              <a:gd name="adj" fmla="val 66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종합 정리 및 방향성 수립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DA301"/>
                </a:solidFill>
              </a:rPr>
              <a:t>만우절 전후로 이벤트 시기가 겹친다</a:t>
            </a:r>
            <a:r>
              <a:rPr lang="en-US" altLang="ko-KR" sz="1200" b="1" dirty="0">
                <a:solidFill>
                  <a:srgbClr val="FDA30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겨울 방학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화이트 데이 등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이런 이벤트들은 중요도도 높고 효과도 좋을 것이다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방학으로 인한 플레이타임 증가 등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그래서 만우절은 대체로 가볍게 지나가거나 </a:t>
            </a:r>
            <a:r>
              <a:rPr lang="ko-KR" altLang="en-US" sz="1200" b="1" dirty="0">
                <a:solidFill>
                  <a:srgbClr val="FDA301"/>
                </a:solidFill>
              </a:rPr>
              <a:t>마케팅으로 활용</a:t>
            </a:r>
            <a:r>
              <a:rPr lang="ko-KR" altLang="en-US" sz="1200" dirty="0">
                <a:solidFill>
                  <a:schemeClr val="tx1"/>
                </a:solidFill>
              </a:rPr>
              <a:t>되는 경우가 많았다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문서에서 작성하는 이벤트도 </a:t>
            </a:r>
            <a:r>
              <a:rPr lang="ko-KR" altLang="en-US" sz="1200" b="1" dirty="0">
                <a:solidFill>
                  <a:srgbClr val="FDA301"/>
                </a:solidFill>
              </a:rPr>
              <a:t>앙리 </a:t>
            </a:r>
            <a:r>
              <a:rPr lang="en-US" altLang="ko-KR" sz="1200" b="1" dirty="0">
                <a:solidFill>
                  <a:srgbClr val="FDA301"/>
                </a:solidFill>
              </a:rPr>
              <a:t>3</a:t>
            </a:r>
            <a:r>
              <a:rPr lang="ko-KR" altLang="en-US" sz="1200" b="1" dirty="0">
                <a:solidFill>
                  <a:srgbClr val="FDA301"/>
                </a:solidFill>
              </a:rPr>
              <a:t>세가 주는 퀘스트를 따라 가볍게 만우절 분위기를 즐길 수 있도록</a:t>
            </a:r>
            <a:r>
              <a:rPr lang="ko-KR" altLang="en-US" sz="1200" dirty="0">
                <a:solidFill>
                  <a:schemeClr val="tx1"/>
                </a:solidFill>
              </a:rPr>
              <a:t> 기획한다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07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/>
          </a:prstGeom>
          <a:solidFill>
            <a:srgbClr val="FDA3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이벤트 개요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3327847"/>
            <a:ext cx="11821568" cy="3123250"/>
          </a:xfrm>
          <a:prstGeom prst="roundRect">
            <a:avLst>
              <a:gd name="adj" fmla="val 310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기획의도 수립 방식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유저들은 기존 방식의 이벤트 보다 새로운 </a:t>
            </a:r>
            <a:r>
              <a:rPr lang="ko-KR" altLang="en-US" sz="1200" dirty="0" err="1">
                <a:solidFill>
                  <a:schemeClr val="tx1"/>
                </a:solidFill>
              </a:rPr>
              <a:t>맵이</a:t>
            </a:r>
            <a:r>
              <a:rPr lang="ko-KR" altLang="en-US" sz="1200" dirty="0">
                <a:solidFill>
                  <a:schemeClr val="tx1"/>
                </a:solidFill>
              </a:rPr>
              <a:t> 있는 것을 선호 할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신규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복귀 유저들은 보상을 획득하기 위해 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플레이 할 것이다</a:t>
            </a:r>
            <a:r>
              <a:rPr lang="en-US" altLang="ko-KR" sz="1200" dirty="0">
                <a:solidFill>
                  <a:schemeClr val="tx1"/>
                </a:solidFill>
              </a:rPr>
              <a:t> (</a:t>
            </a:r>
            <a:r>
              <a:rPr lang="ko-KR" altLang="en-US" sz="1200" dirty="0">
                <a:solidFill>
                  <a:schemeClr val="tx1"/>
                </a:solidFill>
              </a:rPr>
              <a:t>팀 대 팀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DA301"/>
                </a:solidFill>
              </a:rPr>
              <a:t>경쟁 콘텐츠의 승패에 기여하기 어렵다</a:t>
            </a:r>
            <a:r>
              <a:rPr lang="en-US" altLang="ko-KR" sz="1200" b="1" dirty="0">
                <a:solidFill>
                  <a:srgbClr val="FDA30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이벤트 개요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팀 대 팀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경쟁이 아닌 하나 팀으로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같은 목표를 위해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DA301"/>
                </a:solidFill>
              </a:rPr>
              <a:t>협동하는 </a:t>
            </a:r>
            <a:r>
              <a:rPr lang="ko-KR" altLang="en-US" sz="1200" b="1" dirty="0" err="1">
                <a:solidFill>
                  <a:srgbClr val="FDA301"/>
                </a:solidFill>
              </a:rPr>
              <a:t>맵이</a:t>
            </a:r>
            <a:r>
              <a:rPr lang="ko-KR" altLang="en-US" sz="1200" b="1" dirty="0">
                <a:solidFill>
                  <a:srgbClr val="FDA301"/>
                </a:solidFill>
              </a:rPr>
              <a:t> 주가 되는 이벤트</a:t>
            </a:r>
            <a:r>
              <a:rPr lang="en-US" altLang="ko-KR" sz="1200" b="1" dirty="0">
                <a:solidFill>
                  <a:srgbClr val="FDA30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퀘스트를 통한 플레이 유도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거짓말에 관련 된 이야기로 통해 흥미를 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만우절을 떠올릴 수 있을 만한 의상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테일즈 팜 </a:t>
            </a:r>
            <a:r>
              <a:rPr lang="ko-KR" altLang="en-US" sz="1200" dirty="0" err="1">
                <a:solidFill>
                  <a:schemeClr val="tx1"/>
                </a:solidFill>
              </a:rPr>
              <a:t>설치물</a:t>
            </a:r>
            <a:r>
              <a:rPr lang="ko-KR" altLang="en-US" sz="1200" dirty="0">
                <a:solidFill>
                  <a:schemeClr val="tx1"/>
                </a:solidFill>
              </a:rPr>
              <a:t> 등을 제작해 판매하거나 이벤트 보상으로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유의 사항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협동 하는 것이 주된 플레이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어뷰징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잠수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 대한 대처 전략을 미리 만들어 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3384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2807992"/>
            <a:ext cx="5328587" cy="367628"/>
          </a:xfrm>
          <a:prstGeom prst="roundRect">
            <a:avLst>
              <a:gd name="adj" fmla="val 18744"/>
            </a:avLst>
          </a:prstGeom>
          <a:solidFill>
            <a:srgbClr val="FEE0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숨겨진 오브젝트를 찾는 것이 목표인 맵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예시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동화 </a:t>
            </a:r>
            <a:r>
              <a:rPr lang="ko-KR" altLang="en-US" sz="1200" b="1" dirty="0" err="1">
                <a:solidFill>
                  <a:schemeClr val="tx1"/>
                </a:solidFill>
              </a:rPr>
              <a:t>알리바바</a:t>
            </a:r>
            <a:r>
              <a:rPr lang="ko-KR" altLang="en-US" sz="1200" b="1" dirty="0">
                <a:solidFill>
                  <a:schemeClr val="tx1"/>
                </a:solidFill>
              </a:rPr>
              <a:t> 맵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681126" y="2807992"/>
            <a:ext cx="3335339" cy="367628"/>
          </a:xfrm>
          <a:prstGeom prst="roundRect">
            <a:avLst>
              <a:gd name="adj" fmla="val 18744"/>
            </a:avLst>
          </a:prstGeom>
          <a:solidFill>
            <a:srgbClr val="FEE0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거짓말에 관련 된 이야기의 퀘스트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9176492" y="2807992"/>
            <a:ext cx="2835372" cy="367628"/>
          </a:xfrm>
          <a:prstGeom prst="roundRect">
            <a:avLst>
              <a:gd name="adj" fmla="val 18744"/>
            </a:avLst>
          </a:prstGeom>
          <a:solidFill>
            <a:srgbClr val="FEE0B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</a:rPr>
              <a:t>만우절이 연상되는 오브젝트 제작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9F4572-8666-4B54-9CD9-C2B37BFD9A3F}"/>
              </a:ext>
            </a:extLst>
          </p:cNvPr>
          <p:cNvGrpSpPr/>
          <p:nvPr/>
        </p:nvGrpSpPr>
        <p:grpSpPr>
          <a:xfrm>
            <a:off x="9930293" y="1142796"/>
            <a:ext cx="1327769" cy="1651000"/>
            <a:chOff x="9956378" y="789495"/>
            <a:chExt cx="1327769" cy="16510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5" t="2407" r="19815" b="17037"/>
            <a:stretch/>
          </p:blipFill>
          <p:spPr>
            <a:xfrm>
              <a:off x="9983118" y="789495"/>
              <a:ext cx="1222120" cy="1651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258720">
              <a:off x="10036729" y="1488145"/>
              <a:ext cx="257211" cy="20957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258720">
              <a:off x="10853265" y="940984"/>
              <a:ext cx="257211" cy="20957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77901" flipH="1">
              <a:off x="11011261" y="1628580"/>
              <a:ext cx="272886" cy="20957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26570">
              <a:off x="9956378" y="1136773"/>
              <a:ext cx="297650" cy="20957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526570">
              <a:off x="10564254" y="1302912"/>
              <a:ext cx="297650" cy="20957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121165">
              <a:off x="10369400" y="846669"/>
              <a:ext cx="297650" cy="20957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5B728B0-6D33-42F3-8954-3AF42B73B7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" b="17276"/>
          <a:stretch/>
        </p:blipFill>
        <p:spPr>
          <a:xfrm>
            <a:off x="5673563" y="1355960"/>
            <a:ext cx="3307604" cy="1443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C43C85-A60B-435A-9030-D334829A03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7" r="23290" b="11882"/>
          <a:stretch/>
        </p:blipFill>
        <p:spPr>
          <a:xfrm>
            <a:off x="3865765" y="1355959"/>
            <a:ext cx="1642958" cy="1452031"/>
          </a:xfrm>
          <a:prstGeom prst="roundRect">
            <a:avLst>
              <a:gd name="adj" fmla="val 5122"/>
            </a:avLst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DFBF0-BD73-4C54-877C-68597BAAEF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0" b="16898"/>
          <a:stretch/>
        </p:blipFill>
        <p:spPr>
          <a:xfrm>
            <a:off x="220672" y="1355960"/>
            <a:ext cx="3472690" cy="1452031"/>
          </a:xfrm>
          <a:prstGeom prst="roundRect">
            <a:avLst>
              <a:gd name="adj" fmla="val 4297"/>
            </a:avLst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F718552-FD23-4727-BEC7-2EF2E0517994}"/>
              </a:ext>
            </a:extLst>
          </p:cNvPr>
          <p:cNvSpPr/>
          <p:nvPr/>
        </p:nvSpPr>
        <p:spPr>
          <a:xfrm>
            <a:off x="650662" y="2282359"/>
            <a:ext cx="606638" cy="51143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5478DBC-A635-4536-85CE-B230346F7F8E}"/>
              </a:ext>
            </a:extLst>
          </p:cNvPr>
          <p:cNvCxnSpPr>
            <a:cxnSpLocks/>
            <a:stCxn id="28" idx="6"/>
            <a:endCxn id="13" idx="1"/>
          </p:cNvCxnSpPr>
          <p:nvPr/>
        </p:nvCxnSpPr>
        <p:spPr>
          <a:xfrm flipV="1">
            <a:off x="1257300" y="2081975"/>
            <a:ext cx="2608465" cy="4561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0461E9AB-76AB-4EF2-8155-6C865C82A535}"/>
              </a:ext>
            </a:extLst>
          </p:cNvPr>
          <p:cNvSpPr/>
          <p:nvPr/>
        </p:nvSpPr>
        <p:spPr>
          <a:xfrm>
            <a:off x="6090920" y="1675513"/>
            <a:ext cx="1509113" cy="307425"/>
          </a:xfrm>
          <a:prstGeom prst="wedgeRoundRectCallout">
            <a:avLst>
              <a:gd name="adj1" fmla="val 29829"/>
              <a:gd name="adj2" fmla="val 98131"/>
              <a:gd name="adj3" fmla="val 1666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님들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NPC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어디 감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?”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9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32383" y="789092"/>
            <a:ext cx="11479181" cy="892041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목표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2641600" y="653845"/>
            <a:ext cx="4649144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60268" y="2164079"/>
            <a:ext cx="11841436" cy="424431"/>
            <a:chOff x="180136" y="3857021"/>
            <a:chExt cx="11821568" cy="418202"/>
          </a:xfrm>
          <a:solidFill>
            <a:srgbClr val="FDA301"/>
          </a:solidFill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이야기 완결 이후 순환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순환 구조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012869" y="1681133"/>
            <a:ext cx="1179636" cy="466274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930792" y="1681133"/>
            <a:ext cx="1225408" cy="466274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920891" y="1681133"/>
            <a:ext cx="1179636" cy="466274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9838814" y="1681133"/>
            <a:ext cx="1225408" cy="466274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32384" y="1129713"/>
            <a:ext cx="2712724" cy="677073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진입과 참여 방식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045108" y="1129713"/>
            <a:ext cx="2971382" cy="677073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대한 </a:t>
            </a:r>
            <a:r>
              <a:rPr lang="ko-KR" altLang="en-US" sz="1200" dirty="0" err="1">
                <a:solidFill>
                  <a:schemeClr val="tx1"/>
                </a:solidFill>
              </a:rPr>
              <a:t>튜토리얼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전체 이벤트 순환 학습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016490" y="1129713"/>
            <a:ext cx="2798299" cy="677073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유저들이 반복 플레이 하게 되는 방식 설정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8814790" y="1129713"/>
            <a:ext cx="2996776" cy="677073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이야기 완결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반복 플레이 설정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1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80136" y="789092"/>
            <a:ext cx="11821568" cy="424431"/>
            <a:chOff x="180136" y="3857021"/>
            <a:chExt cx="11821568" cy="418202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1213431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4811113"/>
            <a:ext cx="11821569" cy="1875169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퀘스트 줄거리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단계</a:t>
            </a:r>
            <a:r>
              <a:rPr lang="en-US" altLang="ko-KR" sz="1200" b="1" dirty="0">
                <a:solidFill>
                  <a:schemeClr val="tx1"/>
                </a:solidFill>
              </a:rPr>
              <a:t>: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만우절이 되고 공원에 있던 주민들</a:t>
            </a:r>
            <a:r>
              <a:rPr lang="en-US" altLang="ko-KR" sz="1200" dirty="0">
                <a:solidFill>
                  <a:schemeClr val="tx1"/>
                </a:solidFill>
              </a:rPr>
              <a:t>(NPC</a:t>
            </a:r>
            <a:r>
              <a:rPr lang="ko-KR" altLang="en-US" sz="1200" dirty="0">
                <a:solidFill>
                  <a:schemeClr val="tx1"/>
                </a:solidFill>
              </a:rPr>
              <a:t>와 삐에로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들이 아무 말도 없이 사라졌음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세의 요청으로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잡으러 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단계</a:t>
            </a:r>
            <a:r>
              <a:rPr lang="en-US" altLang="ko-KR" sz="1200" b="1" dirty="0">
                <a:solidFill>
                  <a:schemeClr val="tx1"/>
                </a:solidFill>
              </a:rPr>
              <a:t>: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잡혀온 몇몇 </a:t>
            </a:r>
            <a:r>
              <a:rPr lang="ko-KR" altLang="en-US" sz="1200" dirty="0" err="1">
                <a:solidFill>
                  <a:schemeClr val="tx1"/>
                </a:solidFill>
              </a:rPr>
              <a:t>삐에로들은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DA301"/>
                </a:solidFill>
              </a:rPr>
              <a:t>신발이 열리는 나무</a:t>
            </a:r>
            <a:r>
              <a:rPr lang="en-US" altLang="ko-KR" sz="1100" b="1" dirty="0">
                <a:solidFill>
                  <a:srgbClr val="FDA301"/>
                </a:solidFill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</a:rPr>
              <a:t>를 봤다고 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세는 말도 안되는 소리라고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단계</a:t>
            </a:r>
            <a:r>
              <a:rPr lang="en-US" altLang="ko-KR" sz="1200" b="1" dirty="0">
                <a:solidFill>
                  <a:schemeClr val="tx1"/>
                </a:solidFill>
              </a:rPr>
              <a:t>: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모든 </a:t>
            </a:r>
            <a:r>
              <a:rPr lang="ko-KR" altLang="en-US" sz="1200" dirty="0" err="1">
                <a:solidFill>
                  <a:schemeClr val="tx1"/>
                </a:solidFill>
              </a:rPr>
              <a:t>삐에로들이</a:t>
            </a:r>
            <a:r>
              <a:rPr lang="ko-KR" altLang="en-US" sz="1200" dirty="0">
                <a:solidFill>
                  <a:schemeClr val="tx1"/>
                </a:solidFill>
              </a:rPr>
              <a:t> 돌아오고 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세가 재미 있는 만우절이었다고 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</a:rPr>
              <a:t> 말도 안되는 대상을 통해 </a:t>
            </a:r>
            <a:r>
              <a:rPr lang="ko-KR" altLang="en-US" sz="1200" b="1" dirty="0">
                <a:solidFill>
                  <a:srgbClr val="FDA301"/>
                </a:solidFill>
              </a:rPr>
              <a:t>만우절을 실감 할 수 있게 만드는 요소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테일즈 팜에 사용 할 수 있는 오브젝트로 실제 제작하여 이벤트 보상이나 상점 에서 판매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1345245"/>
            <a:ext cx="11802521" cy="458132"/>
          </a:xfrm>
          <a:prstGeom prst="roundRect">
            <a:avLst>
              <a:gd name="adj" fmla="val 1402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단계 설명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 알림 및 사이트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초기 퀘스트 수령 단계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220757-5B50-4BA4-B7A0-566E62684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4" t="21838" r="53029" b="17164"/>
          <a:stretch/>
        </p:blipFill>
        <p:spPr>
          <a:xfrm>
            <a:off x="5406395" y="2265080"/>
            <a:ext cx="1349997" cy="2395398"/>
          </a:xfrm>
          <a:prstGeom prst="roundRect">
            <a:avLst>
              <a:gd name="adj" fmla="val 496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B1AF0C-2B2A-4135-86AE-08470C92F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3" t="26458" r="40883" b="27498"/>
          <a:stretch/>
        </p:blipFill>
        <p:spPr>
          <a:xfrm>
            <a:off x="7697609" y="2392327"/>
            <a:ext cx="1666505" cy="2254797"/>
          </a:xfrm>
          <a:prstGeom prst="roundRect">
            <a:avLst>
              <a:gd name="adj" fmla="val 6918"/>
            </a:avLst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58BA17-C057-4268-BDFC-4FD363B24D70}"/>
              </a:ext>
            </a:extLst>
          </p:cNvPr>
          <p:cNvGrpSpPr>
            <a:grpSpLocks noChangeAspect="1"/>
          </p:cNvGrpSpPr>
          <p:nvPr/>
        </p:nvGrpSpPr>
        <p:grpSpPr>
          <a:xfrm>
            <a:off x="180135" y="2240703"/>
            <a:ext cx="4186607" cy="2419775"/>
            <a:chOff x="2433929" y="2183462"/>
            <a:chExt cx="5700996" cy="32950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96FC03-2193-4EA2-9797-E193748F1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0" t="915" r="3198" b="5229"/>
            <a:stretch/>
          </p:blipFill>
          <p:spPr>
            <a:xfrm>
              <a:off x="2433929" y="2183462"/>
              <a:ext cx="5700996" cy="3295062"/>
            </a:xfrm>
            <a:prstGeom prst="roundRect">
              <a:avLst>
                <a:gd name="adj" fmla="val 7220"/>
              </a:avLst>
            </a:prstGeom>
          </p:spPr>
        </p:pic>
        <p:sp>
          <p:nvSpPr>
            <p:cNvPr id="25" name="사각형: 둥근 모서리 1">
              <a:extLst>
                <a:ext uri="{FF2B5EF4-FFF2-40B4-BE49-F238E27FC236}">
                  <a16:creationId xmlns:a16="http://schemas.microsoft.com/office/drawing/2014/main" id="{BA7A8387-16B2-4B6D-8058-46B8165654F1}"/>
                </a:ext>
              </a:extLst>
            </p:cNvPr>
            <p:cNvSpPr/>
            <p:nvPr/>
          </p:nvSpPr>
          <p:spPr>
            <a:xfrm>
              <a:off x="3836484" y="4078443"/>
              <a:ext cx="2904480" cy="1136080"/>
            </a:xfrm>
            <a:prstGeom prst="roundRect">
              <a:avLst>
                <a:gd name="adj" fmla="val 5929"/>
              </a:avLst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chemeClr val="tx1"/>
                  </a:solidFill>
                </a:rPr>
                <a:t>공원의 주민들이 사라졌어요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“ </a:t>
              </a:r>
              <a:r>
                <a:rPr lang="ko-KR" altLang="en-US" sz="1050" dirty="0">
                  <a:solidFill>
                    <a:schemeClr val="tx1"/>
                  </a:solidFill>
                </a:rPr>
                <a:t>다들 일도 안하고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어디간게야</a:t>
              </a:r>
              <a:r>
                <a:rPr lang="en-US" altLang="ko-KR" sz="1050" dirty="0">
                  <a:solidFill>
                    <a:schemeClr val="tx1"/>
                  </a:solidFill>
                </a:rPr>
                <a:t>! ”</a:t>
              </a:r>
            </a:p>
          </p:txBody>
        </p:sp>
        <p:pic>
          <p:nvPicPr>
            <p:cNvPr id="1026" name="Picture 2" descr="파일:Screenshot_20190817-00013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9" t="34520" r="29358" b="19108"/>
            <a:stretch/>
          </p:blipFill>
          <p:spPr bwMode="auto">
            <a:xfrm>
              <a:off x="3827890" y="2429132"/>
              <a:ext cx="2913075" cy="1677677"/>
            </a:xfrm>
            <a:prstGeom prst="roundRect">
              <a:avLst>
                <a:gd name="adj" fmla="val 416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E94F6D0-FD6F-441C-8FF4-D6FECABEE874}"/>
              </a:ext>
            </a:extLst>
          </p:cNvPr>
          <p:cNvSpPr/>
          <p:nvPr/>
        </p:nvSpPr>
        <p:spPr>
          <a:xfrm>
            <a:off x="3943081" y="3085460"/>
            <a:ext cx="1364878" cy="830429"/>
          </a:xfrm>
          <a:prstGeom prst="rightArrow">
            <a:avLst/>
          </a:prstGeom>
          <a:solidFill>
            <a:srgbClr val="FDA30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공원으로 이동</a:t>
            </a: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4753737" y="1967366"/>
            <a:ext cx="2655315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앙리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세</a:t>
            </a:r>
            <a:r>
              <a:rPr lang="en-US" altLang="ko-KR" sz="1200" b="1" dirty="0">
                <a:solidFill>
                  <a:schemeClr val="tx1"/>
                </a:solidFill>
              </a:rPr>
              <a:t> NPC</a:t>
            </a:r>
            <a:r>
              <a:rPr lang="ko-KR" altLang="en-US" sz="1200" b="1" dirty="0">
                <a:solidFill>
                  <a:schemeClr val="tx1"/>
                </a:solidFill>
              </a:rPr>
              <a:t>에게서 퀘스트를 받음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58790B87-09DE-482D-8619-1A06F5C7BC2F}"/>
              </a:ext>
            </a:extLst>
          </p:cNvPr>
          <p:cNvSpPr/>
          <p:nvPr/>
        </p:nvSpPr>
        <p:spPr>
          <a:xfrm>
            <a:off x="180135" y="1974513"/>
            <a:ext cx="4186607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업데이트 후 실행 시 이벤트 팝업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D8E23F74-0DA6-4AEC-9949-9D8E9DDD4BF1}"/>
              </a:ext>
            </a:extLst>
          </p:cNvPr>
          <p:cNvSpPr/>
          <p:nvPr/>
        </p:nvSpPr>
        <p:spPr>
          <a:xfrm>
            <a:off x="9364114" y="2373277"/>
            <a:ext cx="2655315" cy="2254797"/>
          </a:xfrm>
          <a:prstGeom prst="roundRect">
            <a:avLst>
              <a:gd name="adj" fmla="val 397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앙리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세를 제외한 나머지 삐에로 </a:t>
            </a:r>
            <a:r>
              <a:rPr lang="en-US" altLang="ko-KR" sz="1200" b="1" dirty="0">
                <a:solidFill>
                  <a:schemeClr val="tx1"/>
                </a:solidFill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</a:rPr>
              <a:t>등의 상호작용 시 대사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말풍선 외형 등 비활성화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→ 자리에 실루엣만 남도록 처리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현재의 이든 처럼 대화를 통해 기능 은 작동하도록 만들어 플레이 자체엔 지장이 없고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스토리텔링이 가능하게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8" name="사각형: 둥근 모서리 1">
            <a:extLst>
              <a:ext uri="{FF2B5EF4-FFF2-40B4-BE49-F238E27FC236}">
                <a16:creationId xmlns:a16="http://schemas.microsoft.com/office/drawing/2014/main" id="{7B32A16C-A659-436F-BC00-CE667876AA58}"/>
              </a:ext>
            </a:extLst>
          </p:cNvPr>
          <p:cNvSpPr/>
          <p:nvPr/>
        </p:nvSpPr>
        <p:spPr>
          <a:xfrm>
            <a:off x="7693418" y="1967366"/>
            <a:ext cx="4326011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사라진 </a:t>
            </a:r>
            <a:r>
              <a:rPr lang="en-US" altLang="ko-KR" sz="1200" b="1" dirty="0">
                <a:solidFill>
                  <a:schemeClr val="tx1"/>
                </a:solidFill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</a:rPr>
              <a:t>표현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처리 방식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7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136" y="789092"/>
            <a:ext cx="11821568" cy="424431"/>
            <a:chOff x="180136" y="3857021"/>
            <a:chExt cx="11821568" cy="418202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이야기 완결 이후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>
                      <a:lumMod val="65000"/>
                    </a:schemeClr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순환 구조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E1A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DA30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1345245"/>
            <a:ext cx="11802521" cy="4581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퀘스트 동선 설정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>
                <a:solidFill>
                  <a:schemeClr val="tx1"/>
                </a:solidFill>
              </a:rPr>
              <a:t>첫번째 퀘스트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DDC-482E-4292-8D8B-3762846B7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4" t="14919" r="749" b="43590"/>
          <a:stretch/>
        </p:blipFill>
        <p:spPr>
          <a:xfrm>
            <a:off x="180135" y="1935099"/>
            <a:ext cx="3015648" cy="4144784"/>
          </a:xfrm>
          <a:prstGeom prst="roundRect">
            <a:avLst>
              <a:gd name="adj" fmla="val 4349"/>
            </a:avLst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5A47D3-1252-47D3-BB4E-AC7509678DFD}"/>
              </a:ext>
            </a:extLst>
          </p:cNvPr>
          <p:cNvGrpSpPr/>
          <p:nvPr/>
        </p:nvGrpSpPr>
        <p:grpSpPr>
          <a:xfrm>
            <a:off x="1525876" y="4296736"/>
            <a:ext cx="324000" cy="324000"/>
            <a:chOff x="1525876" y="4296736"/>
            <a:chExt cx="324000" cy="324000"/>
          </a:xfrm>
        </p:grpSpPr>
        <p:sp>
          <p:nvSpPr>
            <p:cNvPr id="19" name="눈물 방울 18">
              <a:extLst>
                <a:ext uri="{FF2B5EF4-FFF2-40B4-BE49-F238E27FC236}">
                  <a16:creationId xmlns:a16="http://schemas.microsoft.com/office/drawing/2014/main" id="{40B384BD-0EE5-47DF-AB44-C30F863E8FFD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FC9649-498E-4B2D-BEBF-C9C7D150EC65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9A2273-A3FA-43CE-B28F-B96FE41B1E99}"/>
              </a:ext>
            </a:extLst>
          </p:cNvPr>
          <p:cNvGrpSpPr/>
          <p:nvPr/>
        </p:nvGrpSpPr>
        <p:grpSpPr>
          <a:xfrm>
            <a:off x="2232379" y="3905637"/>
            <a:ext cx="324000" cy="324000"/>
            <a:chOff x="1525876" y="4296736"/>
            <a:chExt cx="324000" cy="324000"/>
          </a:xfrm>
        </p:grpSpPr>
        <p:sp>
          <p:nvSpPr>
            <p:cNvPr id="32" name="눈물 방울 31">
              <a:extLst>
                <a:ext uri="{FF2B5EF4-FFF2-40B4-BE49-F238E27FC236}">
                  <a16:creationId xmlns:a16="http://schemas.microsoft.com/office/drawing/2014/main" id="{6FAB736A-B823-41F9-B936-90C497925A47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C43C72F-AE39-4CA8-AC1C-388E0AFB5574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64850E3-5A85-461C-BD05-63C32900795C}"/>
              </a:ext>
            </a:extLst>
          </p:cNvPr>
          <p:cNvGrpSpPr/>
          <p:nvPr/>
        </p:nvGrpSpPr>
        <p:grpSpPr>
          <a:xfrm>
            <a:off x="1525876" y="3624399"/>
            <a:ext cx="324000" cy="324000"/>
            <a:chOff x="1525876" y="4296736"/>
            <a:chExt cx="324000" cy="324000"/>
          </a:xfrm>
        </p:grpSpPr>
        <p:sp>
          <p:nvSpPr>
            <p:cNvPr id="39" name="눈물 방울 38">
              <a:extLst>
                <a:ext uri="{FF2B5EF4-FFF2-40B4-BE49-F238E27FC236}">
                  <a16:creationId xmlns:a16="http://schemas.microsoft.com/office/drawing/2014/main" id="{BA583FA3-540A-4DD6-B17F-CCF6F39F671D}"/>
                </a:ext>
              </a:extLst>
            </p:cNvPr>
            <p:cNvSpPr/>
            <p:nvPr/>
          </p:nvSpPr>
          <p:spPr>
            <a:xfrm rot="8121669">
              <a:off x="1525876" y="4296736"/>
              <a:ext cx="324000" cy="324000"/>
            </a:xfrm>
            <a:prstGeom prst="teardrop">
              <a:avLst>
                <a:gd name="adj" fmla="val 123088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A4B57E3-3B9F-41AA-9EF7-56FCD7982EF9}"/>
                </a:ext>
              </a:extLst>
            </p:cNvPr>
            <p:cNvSpPr/>
            <p:nvPr/>
          </p:nvSpPr>
          <p:spPr>
            <a:xfrm>
              <a:off x="1570876" y="4341736"/>
              <a:ext cx="234000" cy="234000"/>
            </a:xfrm>
            <a:prstGeom prst="ellipse">
              <a:avLst/>
            </a:prstGeom>
            <a:solidFill>
              <a:srgbClr val="FEE0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2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13AB2C-F5C1-4E2B-8E8E-BF50F19411FD}"/>
              </a:ext>
            </a:extLst>
          </p:cNvPr>
          <p:cNvGrpSpPr/>
          <p:nvPr/>
        </p:nvGrpSpPr>
        <p:grpSpPr>
          <a:xfrm>
            <a:off x="3372841" y="1924722"/>
            <a:ext cx="3492073" cy="1345292"/>
            <a:chOff x="3372841" y="1924722"/>
            <a:chExt cx="3492073" cy="1345292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E587E72-50EF-4D13-9F78-42C4224DA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" t="20836" r="756" b="9287"/>
            <a:stretch/>
          </p:blipFill>
          <p:spPr>
            <a:xfrm>
              <a:off x="3495372" y="1935099"/>
              <a:ext cx="3369542" cy="1334915"/>
            </a:xfrm>
            <a:prstGeom prst="roundRect">
              <a:avLst>
                <a:gd name="adj" fmla="val 5251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86AA0F2-C950-4E49-B08E-EDABE5339B1E}"/>
                </a:ext>
              </a:extLst>
            </p:cNvPr>
            <p:cNvGrpSpPr/>
            <p:nvPr/>
          </p:nvGrpSpPr>
          <p:grpSpPr>
            <a:xfrm>
              <a:off x="3372841" y="1924722"/>
              <a:ext cx="324000" cy="324000"/>
              <a:chOff x="1525876" y="4296736"/>
              <a:chExt cx="324000" cy="324000"/>
            </a:xfrm>
          </p:grpSpPr>
          <p:sp>
            <p:nvSpPr>
              <p:cNvPr id="59" name="눈물 방울 58">
                <a:extLst>
                  <a:ext uri="{FF2B5EF4-FFF2-40B4-BE49-F238E27FC236}">
                    <a16:creationId xmlns:a16="http://schemas.microsoft.com/office/drawing/2014/main" id="{8BC4E307-D990-463F-9577-3E3617F882FE}"/>
                  </a:ext>
                </a:extLst>
              </p:cNvPr>
              <p:cNvSpPr/>
              <p:nvPr/>
            </p:nvSpPr>
            <p:spPr>
              <a:xfrm rot="8121669">
                <a:off x="1525876" y="4296736"/>
                <a:ext cx="324000" cy="324000"/>
              </a:xfrm>
              <a:prstGeom prst="teardrop">
                <a:avLst>
                  <a:gd name="adj" fmla="val 67918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BE3AD4F-DD0D-4E3C-ACFB-518ACBE3B221}"/>
                  </a:ext>
                </a:extLst>
              </p:cNvPr>
              <p:cNvSpPr/>
              <p:nvPr/>
            </p:nvSpPr>
            <p:spPr>
              <a:xfrm>
                <a:off x="1570876" y="4341736"/>
                <a:ext cx="234000" cy="234000"/>
              </a:xfrm>
              <a:prstGeom prst="ellipse">
                <a:avLst/>
              </a:prstGeom>
              <a:solidFill>
                <a:srgbClr val="FEE0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1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30FB2F1-B7FD-4E01-94BB-1DB99011E7A4}"/>
              </a:ext>
            </a:extLst>
          </p:cNvPr>
          <p:cNvGrpSpPr/>
          <p:nvPr/>
        </p:nvGrpSpPr>
        <p:grpSpPr>
          <a:xfrm>
            <a:off x="3372841" y="3410561"/>
            <a:ext cx="3492073" cy="1408499"/>
            <a:chOff x="3372841" y="3410561"/>
            <a:chExt cx="3492073" cy="140849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4FB0E7-2E41-45F0-8449-24832915E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3" t="21777" r="15211" b="37109"/>
            <a:stretch/>
          </p:blipFill>
          <p:spPr>
            <a:xfrm>
              <a:off x="3495371" y="3410561"/>
              <a:ext cx="3369543" cy="1408499"/>
            </a:xfrm>
            <a:prstGeom prst="roundRect">
              <a:avLst>
                <a:gd name="adj" fmla="val 4418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8B6262-7D10-4F7F-8970-D270600BD089}"/>
                </a:ext>
              </a:extLst>
            </p:cNvPr>
            <p:cNvGrpSpPr/>
            <p:nvPr/>
          </p:nvGrpSpPr>
          <p:grpSpPr>
            <a:xfrm>
              <a:off x="3372841" y="3414673"/>
              <a:ext cx="324000" cy="324000"/>
              <a:chOff x="1525876" y="4296736"/>
              <a:chExt cx="324000" cy="324000"/>
            </a:xfrm>
          </p:grpSpPr>
          <p:sp>
            <p:nvSpPr>
              <p:cNvPr id="62" name="눈물 방울 61">
                <a:extLst>
                  <a:ext uri="{FF2B5EF4-FFF2-40B4-BE49-F238E27FC236}">
                    <a16:creationId xmlns:a16="http://schemas.microsoft.com/office/drawing/2014/main" id="{B1D0EA2D-F44B-44F2-88CB-D7E972402300}"/>
                  </a:ext>
                </a:extLst>
              </p:cNvPr>
              <p:cNvSpPr/>
              <p:nvPr/>
            </p:nvSpPr>
            <p:spPr>
              <a:xfrm rot="8121669">
                <a:off x="1525876" y="4296736"/>
                <a:ext cx="324000" cy="324000"/>
              </a:xfrm>
              <a:prstGeom prst="teardrop">
                <a:avLst>
                  <a:gd name="adj" fmla="val 67918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18CBBF85-DA35-43CC-B49F-74CF9DCF9778}"/>
                  </a:ext>
                </a:extLst>
              </p:cNvPr>
              <p:cNvSpPr/>
              <p:nvPr/>
            </p:nvSpPr>
            <p:spPr>
              <a:xfrm>
                <a:off x="1570876" y="4341736"/>
                <a:ext cx="234000" cy="234000"/>
              </a:xfrm>
              <a:prstGeom prst="ellipse">
                <a:avLst/>
              </a:prstGeom>
              <a:solidFill>
                <a:srgbClr val="FEE0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2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97ABECC-14DB-47C3-AAAA-1E4AFBC488FE}"/>
              </a:ext>
            </a:extLst>
          </p:cNvPr>
          <p:cNvGrpSpPr/>
          <p:nvPr/>
        </p:nvGrpSpPr>
        <p:grpSpPr>
          <a:xfrm>
            <a:off x="3372841" y="4962322"/>
            <a:ext cx="3492073" cy="1430210"/>
            <a:chOff x="3372841" y="5200743"/>
            <a:chExt cx="3492073" cy="143021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32A23A3-8DD6-4B96-940E-C173A12BA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16076" r="1967" b="15608"/>
            <a:stretch/>
          </p:blipFill>
          <p:spPr>
            <a:xfrm>
              <a:off x="3495371" y="5222453"/>
              <a:ext cx="3369543" cy="1408500"/>
            </a:xfrm>
            <a:prstGeom prst="roundRect">
              <a:avLst>
                <a:gd name="adj" fmla="val 6484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EF67C49-6E53-4C43-84F9-E1C23F9BFCE8}"/>
                </a:ext>
              </a:extLst>
            </p:cNvPr>
            <p:cNvGrpSpPr/>
            <p:nvPr/>
          </p:nvGrpSpPr>
          <p:grpSpPr>
            <a:xfrm>
              <a:off x="3372841" y="5200743"/>
              <a:ext cx="324000" cy="324000"/>
              <a:chOff x="1525876" y="4296736"/>
              <a:chExt cx="324000" cy="324000"/>
            </a:xfrm>
          </p:grpSpPr>
          <p:sp>
            <p:nvSpPr>
              <p:cNvPr id="65" name="눈물 방울 64">
                <a:extLst>
                  <a:ext uri="{FF2B5EF4-FFF2-40B4-BE49-F238E27FC236}">
                    <a16:creationId xmlns:a16="http://schemas.microsoft.com/office/drawing/2014/main" id="{739C499B-70FB-4F50-A8CE-ADB6B858AA1E}"/>
                  </a:ext>
                </a:extLst>
              </p:cNvPr>
              <p:cNvSpPr/>
              <p:nvPr/>
            </p:nvSpPr>
            <p:spPr>
              <a:xfrm rot="8121669">
                <a:off x="1525876" y="4296736"/>
                <a:ext cx="324000" cy="324000"/>
              </a:xfrm>
              <a:prstGeom prst="teardrop">
                <a:avLst>
                  <a:gd name="adj" fmla="val 67918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859309AA-4958-4C34-849D-6880289BE850}"/>
                  </a:ext>
                </a:extLst>
              </p:cNvPr>
              <p:cNvSpPr/>
              <p:nvPr/>
            </p:nvSpPr>
            <p:spPr>
              <a:xfrm>
                <a:off x="1570876" y="4341736"/>
                <a:ext cx="234000" cy="234000"/>
              </a:xfrm>
              <a:prstGeom prst="ellipse">
                <a:avLst/>
              </a:prstGeom>
              <a:solidFill>
                <a:srgbClr val="FEE0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3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67" name="사각형: 둥근 모서리 1">
            <a:extLst>
              <a:ext uri="{FF2B5EF4-FFF2-40B4-BE49-F238E27FC236}">
                <a16:creationId xmlns:a16="http://schemas.microsoft.com/office/drawing/2014/main" id="{3BDE2D66-F791-4FDD-87BD-E1D9E3F4D544}"/>
              </a:ext>
            </a:extLst>
          </p:cNvPr>
          <p:cNvSpPr/>
          <p:nvPr/>
        </p:nvSpPr>
        <p:spPr>
          <a:xfrm>
            <a:off x="7010800" y="1938209"/>
            <a:ext cx="5001065" cy="1331805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공원 진입 후 최초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원래대로라면 플레이어 바로 앞에 길드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그린 삐에로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해당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외형만 안보이게 한 뒤 퀘스트 부여해 유저 이동 유도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" name="사각형: 둥근 모서리 1">
            <a:extLst>
              <a:ext uri="{FF2B5EF4-FFF2-40B4-BE49-F238E27FC236}">
                <a16:creationId xmlns:a16="http://schemas.microsoft.com/office/drawing/2014/main" id="{1BE80EC5-63EF-4273-A8C8-B6B863E0C077}"/>
              </a:ext>
            </a:extLst>
          </p:cNvPr>
          <p:cNvSpPr/>
          <p:nvPr/>
        </p:nvSpPr>
        <p:spPr>
          <a:xfrm>
            <a:off x="7010800" y="3404847"/>
            <a:ext cx="5001065" cy="1414214"/>
          </a:xfrm>
          <a:prstGeom prst="roundRect">
            <a:avLst>
              <a:gd name="adj" fmla="val 6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NPC</a:t>
            </a:r>
            <a:r>
              <a:rPr lang="ko-KR" altLang="en-US" sz="1200" b="1" dirty="0">
                <a:solidFill>
                  <a:schemeClr val="tx1"/>
                </a:solidFill>
              </a:rPr>
              <a:t>들이 없어진 것을 유저에게 전달하기 위한 동선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각 낚시상점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생일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뽑기 상점 등 최초 위치에서 가장 가까운 곳에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밀집해 있는 장소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9" name="사각형: 둥근 모서리 1">
            <a:extLst>
              <a:ext uri="{FF2B5EF4-FFF2-40B4-BE49-F238E27FC236}">
                <a16:creationId xmlns:a16="http://schemas.microsoft.com/office/drawing/2014/main" id="{213FE892-3CB6-4637-B6B9-E45AA94DF922}"/>
              </a:ext>
            </a:extLst>
          </p:cNvPr>
          <p:cNvSpPr/>
          <p:nvPr/>
        </p:nvSpPr>
        <p:spPr>
          <a:xfrm>
            <a:off x="7010800" y="4984032"/>
            <a:ext cx="5001065" cy="1408500"/>
          </a:xfrm>
          <a:prstGeom prst="roundRect">
            <a:avLst>
              <a:gd name="adj" fmla="val 517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앙리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세에게 퀘스트 수주 받기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없어진 동화나라 주민들</a:t>
            </a:r>
            <a:r>
              <a:rPr lang="en-US" altLang="ko-KR" sz="1200" dirty="0">
                <a:solidFill>
                  <a:schemeClr val="tx1"/>
                </a:solidFill>
              </a:rPr>
              <a:t>(NPC)</a:t>
            </a:r>
            <a:r>
              <a:rPr lang="ko-KR" altLang="en-US" sz="1200" dirty="0">
                <a:solidFill>
                  <a:schemeClr val="tx1"/>
                </a:solidFill>
              </a:rPr>
              <a:t>를 찾아 달라는 이야기의 퀘스트 수주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이후 이벤트 맵 플레이로 </a:t>
            </a:r>
            <a:r>
              <a:rPr lang="ko-KR" altLang="en-US" sz="1200" dirty="0" err="1">
                <a:solidFill>
                  <a:schemeClr val="tx1"/>
                </a:solidFill>
              </a:rPr>
              <a:t>넘어감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B1E28C8-2219-4E3C-AA0D-CE2247BD1FB2}"/>
              </a:ext>
            </a:extLst>
          </p:cNvPr>
          <p:cNvSpPr/>
          <p:nvPr/>
        </p:nvSpPr>
        <p:spPr>
          <a:xfrm>
            <a:off x="5281453" y="1931951"/>
            <a:ext cx="458198" cy="42259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ACAB248-DA4C-4DAD-B6F9-FB469FE3A8E5}"/>
              </a:ext>
            </a:extLst>
          </p:cNvPr>
          <p:cNvSpPr/>
          <p:nvPr/>
        </p:nvSpPr>
        <p:spPr>
          <a:xfrm>
            <a:off x="4034363" y="3482376"/>
            <a:ext cx="1369406" cy="63242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A71B06F-5288-4328-B2EF-E536126745BD}"/>
              </a:ext>
            </a:extLst>
          </p:cNvPr>
          <p:cNvSpPr/>
          <p:nvPr/>
        </p:nvSpPr>
        <p:spPr>
          <a:xfrm>
            <a:off x="5015438" y="4114799"/>
            <a:ext cx="1375837" cy="7042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3AC1159-A32C-4D66-9699-2F1E747DDAEA}"/>
              </a:ext>
            </a:extLst>
          </p:cNvPr>
          <p:cNvSpPr/>
          <p:nvPr/>
        </p:nvSpPr>
        <p:spPr>
          <a:xfrm>
            <a:off x="5703357" y="3419122"/>
            <a:ext cx="1161558" cy="7042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3A73D86-46D8-4BDD-A93D-D58669C209D6}"/>
              </a:ext>
            </a:extLst>
          </p:cNvPr>
          <p:cNvCxnSpPr>
            <a:stCxn id="19" idx="7"/>
          </p:cNvCxnSpPr>
          <p:nvPr/>
        </p:nvCxnSpPr>
        <p:spPr>
          <a:xfrm flipV="1">
            <a:off x="1686099" y="4341736"/>
            <a:ext cx="684010" cy="39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8960C58-1417-4657-B40A-64C6D11873DD}"/>
              </a:ext>
            </a:extLst>
          </p:cNvPr>
          <p:cNvCxnSpPr>
            <a:cxnSpLocks/>
            <a:stCxn id="32" idx="7"/>
            <a:endCxn id="39" idx="7"/>
          </p:cNvCxnSpPr>
          <p:nvPr/>
        </p:nvCxnSpPr>
        <p:spPr>
          <a:xfrm flipH="1" flipV="1">
            <a:off x="1686099" y="4068392"/>
            <a:ext cx="706503" cy="2812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21">
            <a:extLst>
              <a:ext uri="{FF2B5EF4-FFF2-40B4-BE49-F238E27FC236}">
                <a16:creationId xmlns:a16="http://schemas.microsoft.com/office/drawing/2014/main" id="{68DAB6EF-2068-47B0-8D45-6D4641A24FEA}"/>
              </a:ext>
            </a:extLst>
          </p:cNvPr>
          <p:cNvSpPr/>
          <p:nvPr/>
        </p:nvSpPr>
        <p:spPr>
          <a:xfrm>
            <a:off x="180134" y="1943193"/>
            <a:ext cx="1390742" cy="224537"/>
          </a:xfrm>
          <a:prstGeom prst="roundRect">
            <a:avLst>
              <a:gd name="adj" fmla="val 50000"/>
            </a:avLst>
          </a:prstGeom>
          <a:solidFill>
            <a:srgbClr val="FDA30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공원 </a:t>
            </a:r>
            <a:r>
              <a:rPr lang="ko-KR" altLang="en-US" sz="1400" b="1" dirty="0" err="1">
                <a:solidFill>
                  <a:schemeClr val="tx1"/>
                </a:solidFill>
              </a:rPr>
              <a:t>미니맵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0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2066</Words>
  <Application>Microsoft Office PowerPoint</Application>
  <PresentationFormat>와이드스크린</PresentationFormat>
  <Paragraphs>315</Paragraphs>
  <Slides>18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신규/복귀 유저가 기존 유저와 같이 즐기는 만우절 이벤트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Administrator</cp:lastModifiedBy>
  <cp:revision>134</cp:revision>
  <dcterms:created xsi:type="dcterms:W3CDTF">2019-12-19T05:48:23Z</dcterms:created>
  <dcterms:modified xsi:type="dcterms:W3CDTF">2019-12-26T01:03:25Z</dcterms:modified>
</cp:coreProperties>
</file>